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256" r:id="rId2"/>
    <p:sldId id="332" r:id="rId3"/>
    <p:sldId id="340" r:id="rId4"/>
    <p:sldId id="348" r:id="rId5"/>
    <p:sldId id="341" r:id="rId6"/>
    <p:sldId id="336" r:id="rId7"/>
    <p:sldId id="325" r:id="rId8"/>
    <p:sldId id="349" r:id="rId9"/>
    <p:sldId id="327" r:id="rId10"/>
    <p:sldId id="329" r:id="rId11"/>
    <p:sldId id="330" r:id="rId12"/>
    <p:sldId id="345" r:id="rId13"/>
    <p:sldId id="331" r:id="rId14"/>
    <p:sldId id="346" r:id="rId15"/>
    <p:sldId id="339" r:id="rId16"/>
    <p:sldId id="347" r:id="rId17"/>
    <p:sldId id="334" r:id="rId18"/>
    <p:sldId id="337" r:id="rId19"/>
    <p:sldId id="338" r:id="rId20"/>
    <p:sldId id="342" r:id="rId21"/>
    <p:sldId id="26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Josefin Sans" pitchFamily="2" charset="0"/>
      <p:regular r:id="rId28"/>
      <p:bold r:id="rId29"/>
      <p:italic r:id="rId30"/>
      <p:boldItalic r:id="rId31"/>
    </p:embeddedFont>
    <p:embeddedFont>
      <p:font typeface="Josefin Sans Light" pitchFamily="2" charset="0"/>
      <p:regular r:id="rId32"/>
      <p:bold r:id="rId33"/>
      <p:italic r:id="rId34"/>
      <p:boldItalic r:id="rId35"/>
    </p:embeddedFont>
    <p:embeddedFont>
      <p:font typeface="Josefin Sans Medium" panose="020B0604020202020204" charset="0"/>
      <p:regular r:id="rId36"/>
      <p:bold r:id="rId37"/>
      <p:italic r:id="rId38"/>
      <p:boldItalic r:id="rId39"/>
    </p:embeddedFont>
    <p:embeddedFont>
      <p:font typeface="Josefin Sans SemiBold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4EF2A3-CF01-14C5-19F9-1BC7602026CA}" name="Tiago Carvalho" initials="TC" userId="S::tiagogcarvalho@ua.pt::c34511a8-4db5-4df4-8b64-d9b5ed848c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447A-F529-AF00-3ADF-02C5BB97AD29}" v="84" dt="2023-06-05T09:51:22.791"/>
    <p1510:client id="{26A6C83C-4EE8-4958-B43F-1005C92F712B}" v="1" dt="2023-06-05T09:46:31.365"/>
    <p1510:client id="{2EAE7A0C-507F-F68C-158E-A50935747DE3}" v="24" dt="2023-06-05T21:12:28.570"/>
    <p1510:client id="{3ADA9F41-D226-8648-D569-E47E4AABE1DB}" v="237" dt="2023-06-05T16:26:45.344"/>
    <p1510:client id="{58D3A932-FF7A-6F46-A873-150F39962DAA}" v="565" dt="2023-06-06T08:23:57.372"/>
    <p1510:client id="{6FC00B0E-5C39-4BBC-8141-B678659B7243}" v="2006" dt="2023-06-06T08:13:20.384"/>
    <p1510:client id="{71144069-B16C-DC2A-0D1A-48C258129911}" v="111" dt="2023-06-05T15:22:09.734"/>
    <p1510:client id="{763A9371-ADF0-490F-A6F4-CD0BC0946A37}" v="2589" dt="2023-06-06T08:13:14.220"/>
    <p1510:client id="{8C4BDF1C-FA15-E6E7-01D7-79230F4AE67A}" v="38" dt="2023-06-05T15:56:49.909"/>
    <p1510:client id="{A980183B-DA46-3A5E-54D9-605221046254}" v="5" dt="2023-06-05T16:48:26.648"/>
    <p1510:client id="{C329A01F-84B9-89E5-32DA-BFDDCB49790B}" v="52" dt="2023-06-06T08:41:04.832"/>
    <p1510:client id="{CD910C28-9119-A422-D4A3-EEA27AD7AFCF}" v="115" dt="2023-06-05T09:58:36.947"/>
    <p1510:client id="{FF97ECA9-47E9-145A-5B14-1D12A0627EDB}" v="88" dt="2023-06-05T16:55:41.042"/>
  </p1510:revLst>
</p1510:revInfo>
</file>

<file path=ppt/tableStyles.xml><?xml version="1.0" encoding="utf-8"?>
<a:tblStyleLst xmlns:a="http://schemas.openxmlformats.org/drawingml/2006/main" def="{51D90E23-E9CC-4B75-9B50-E276B1678909}">
  <a:tblStyle styleId="{51D90E23-E9CC-4B75-9B50-E276B16789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Bom dia a todos, estamos aqui para apresentar o trabalho desenvolvido ao longo do semestre no âmbito da unidade curricular de Projeto em Informática, sendo o intuito do mesmo a Virtualização de uma Unidade de Comunicações Veiculares na forma de uma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Cloud-Native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Network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5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Problema: </a:t>
            </a:r>
            <a:r>
              <a:rPr lang="pt-PT" err="1"/>
              <a:t>dts</a:t>
            </a:r>
            <a:r>
              <a:rPr lang="pt-PT"/>
              <a:t> em </a:t>
            </a:r>
            <a:r>
              <a:rPr lang="pt-PT" err="1"/>
              <a:t>hosts</a:t>
            </a:r>
            <a:r>
              <a:rPr lang="pt-PT"/>
              <a:t> diferentes ainda têm que comunicar pela rede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Dt</a:t>
            </a:r>
            <a:r>
              <a:rPr lang="pt-PT"/>
              <a:t> é </a:t>
            </a:r>
            <a:r>
              <a:rPr lang="pt-PT" err="1"/>
              <a:t>stateless</a:t>
            </a:r>
            <a:r>
              <a:rPr lang="pt-PT"/>
              <a:t> logo podemos migrar, deslocando-o na rede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 de migração: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err="1"/>
              <a:t>Instantiate</a:t>
            </a:r>
            <a:r>
              <a:rPr lang="pt-PT"/>
              <a:t> </a:t>
            </a:r>
            <a:r>
              <a:rPr lang="pt-PT" err="1"/>
              <a:t>new</a:t>
            </a:r>
            <a:r>
              <a:rPr lang="pt-PT"/>
              <a:t> </a:t>
            </a:r>
            <a:r>
              <a:rPr lang="pt-PT" err="1"/>
              <a:t>dt</a:t>
            </a:r>
            <a:endParaRPr lang="pt-P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err="1"/>
              <a:t>Healthcheck</a:t>
            </a:r>
            <a:endParaRPr lang="pt-P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err="1"/>
              <a:t>Terminate</a:t>
            </a:r>
            <a:r>
              <a:rPr lang="pt-PT"/>
              <a:t> </a:t>
            </a:r>
            <a:r>
              <a:rPr lang="pt-PT" err="1"/>
              <a:t>old</a:t>
            </a:r>
            <a:r>
              <a:rPr lang="pt-PT"/>
              <a:t> </a:t>
            </a:r>
            <a:r>
              <a:rPr lang="pt-PT" err="1"/>
              <a:t>dt</a:t>
            </a:r>
            <a:endParaRPr lang="pt-P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pt-P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PT"/>
              <a:t>Manager assume responsabilidade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PT"/>
              <a:t>Faz uso da NBI OSM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PT" err="1"/>
              <a:t>Migration</a:t>
            </a:r>
            <a:r>
              <a:rPr lang="pt-PT"/>
              <a:t> </a:t>
            </a:r>
            <a:r>
              <a:rPr lang="pt-PT" err="1"/>
              <a:t>endpoint</a:t>
            </a:r>
            <a:endParaRPr lang="pt-P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938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Simulação de cenário mais próximo da realidade</a:t>
            </a:r>
          </a:p>
          <a:p>
            <a:r>
              <a:rPr lang="pt-PT"/>
              <a:t>OBU simulada</a:t>
            </a:r>
          </a:p>
          <a:p>
            <a:r>
              <a:rPr lang="pt-PT"/>
              <a:t>Sistema de tiles – estar numa cor significa estar mais perto do </a:t>
            </a:r>
            <a:r>
              <a:rPr lang="pt-PT" err="1"/>
              <a:t>mec</a:t>
            </a:r>
            <a:r>
              <a:rPr lang="pt-PT"/>
              <a:t> dessa cor</a:t>
            </a:r>
          </a:p>
          <a:p>
            <a:r>
              <a:rPr lang="pt-PT"/>
              <a:t>Manager acompanha localização</a:t>
            </a:r>
          </a:p>
          <a:p>
            <a:r>
              <a:rPr lang="pt-PT"/>
              <a:t>Ou seja, migração com </a:t>
            </a:r>
            <a:r>
              <a:rPr lang="pt-PT" err="1"/>
              <a:t>trigger</a:t>
            </a:r>
            <a:r>
              <a:rPr lang="pt-PT"/>
              <a:t> geográfico</a:t>
            </a:r>
          </a:p>
        </p:txBody>
      </p:sp>
    </p:spTree>
    <p:extLst>
      <p:ext uri="{BB962C8B-B14F-4D97-AF65-F5344CB8AC3E}">
        <p14:creationId xmlns:p14="http://schemas.microsoft.com/office/powerpoint/2010/main" val="3167146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OBU simulada, para a qual instanciamos um DT, recorrendo à nossa CNF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DTs</a:t>
            </a:r>
            <a:r>
              <a:rPr lang="pt-PT"/>
              <a:t> vivem em clusters K8s, que visam emular nós MEC.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orquestração do ciclo de vida de DT é feita pelo OSM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 de migração orquestrado pelo manager, fazendo uso da NBI do OSM.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7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/>
              <a:t>A </a:t>
            </a:r>
            <a:r>
              <a:rPr lang="en-US" err="1"/>
              <a:t>visualização</a:t>
            </a:r>
            <a:r>
              <a:rPr lang="en-US"/>
              <a:t> da </a:t>
            </a:r>
            <a:r>
              <a:rPr lang="en-US" err="1"/>
              <a:t>grande</a:t>
            </a:r>
            <a:r>
              <a:rPr lang="en-US"/>
              <a:t> </a:t>
            </a:r>
            <a:r>
              <a:rPr lang="en-US" err="1"/>
              <a:t>maioria</a:t>
            </a:r>
            <a:r>
              <a:rPr lang="en-US"/>
              <a:t> do </a:t>
            </a:r>
            <a:r>
              <a:rPr lang="en-US" err="1"/>
              <a:t>projeto</a:t>
            </a:r>
            <a:r>
              <a:rPr lang="en-US"/>
              <a:t> é </a:t>
            </a:r>
            <a:r>
              <a:rPr lang="en-US" err="1"/>
              <a:t>feita</a:t>
            </a:r>
            <a:r>
              <a:rPr lang="en-US"/>
              <a:t> </a:t>
            </a:r>
            <a:r>
              <a:rPr lang="en-US" err="1"/>
              <a:t>através</a:t>
            </a:r>
            <a:r>
              <a:rPr lang="en-US"/>
              <a:t> de Grafana dashboards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 err="1"/>
              <a:t>Facilitar</a:t>
            </a:r>
            <a:r>
              <a:rPr lang="en-US"/>
              <a:t> o </a:t>
            </a:r>
            <a:r>
              <a:rPr lang="en-US" err="1"/>
              <a:t>acesso</a:t>
            </a:r>
            <a:r>
              <a:rPr lang="en-US"/>
              <a:t> a dados </a:t>
            </a:r>
            <a:r>
              <a:rPr lang="en-US" err="1"/>
              <a:t>importantes</a:t>
            </a:r>
            <a:r>
              <a:rPr lang="en-US"/>
              <a:t> que </a:t>
            </a:r>
            <a:r>
              <a:rPr lang="en-US" err="1"/>
              <a:t>determinam</a:t>
            </a:r>
            <a:r>
              <a:rPr lang="en-US"/>
              <a:t> o </a:t>
            </a:r>
            <a:r>
              <a:rPr lang="en-US" err="1"/>
              <a:t>estado</a:t>
            </a:r>
            <a:r>
              <a:rPr lang="en-US"/>
              <a:t> do </a:t>
            </a:r>
            <a:r>
              <a:rPr lang="en-US" err="1"/>
              <a:t>sistema</a:t>
            </a:r>
          </a:p>
          <a:p>
            <a:pPr lvl="1">
              <a:buAutoNum type="arabicPeriod"/>
            </a:pPr>
            <a:r>
              <a:rPr lang="en-US" err="1"/>
              <a:t>localização</a:t>
            </a:r>
            <a:r>
              <a:rPr lang="en-US"/>
              <a:t> da OBU para </a:t>
            </a:r>
            <a:r>
              <a:rPr lang="en-US" err="1"/>
              <a:t>verificar</a:t>
            </a:r>
            <a:r>
              <a:rPr lang="en-US"/>
              <a:t> a </a:t>
            </a:r>
            <a:r>
              <a:rPr lang="en-US" err="1"/>
              <a:t>migração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075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AutoNum type="arabicPeriod"/>
            </a:pPr>
            <a:r>
              <a:rPr lang="en-US"/>
              <a:t>2 dashboards: </a:t>
            </a:r>
          </a:p>
          <a:p>
            <a:pPr lvl="1" algn="just">
              <a:buAutoNum type="arabicPeriod"/>
            </a:pPr>
            <a:r>
              <a:rPr lang="en-US"/>
              <a:t>ver dados </a:t>
            </a:r>
            <a:r>
              <a:rPr lang="en-US" err="1"/>
              <a:t>relativos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sistema</a:t>
            </a:r>
            <a:endParaRPr lang="en-US"/>
          </a:p>
          <a:p>
            <a:pPr lvl="1" algn="just">
              <a:buAutoNum type="arabicPeriod"/>
            </a:pPr>
            <a:r>
              <a:rPr lang="en-US" err="1"/>
              <a:t>conseguir</a:t>
            </a:r>
            <a:r>
              <a:rPr lang="en-US"/>
              <a:t> </a:t>
            </a:r>
            <a:r>
              <a:rPr lang="en-US" err="1"/>
              <a:t>obter</a:t>
            </a:r>
            <a:r>
              <a:rPr lang="en-US"/>
              <a:t> dados </a:t>
            </a:r>
            <a:r>
              <a:rPr lang="en-US" err="1"/>
              <a:t>relativos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 do Digital Twin</a:t>
            </a:r>
          </a:p>
          <a:p>
            <a:pPr lvl="2" algn="just">
              <a:buAutoNum type="arabicPeriod"/>
            </a:pPr>
            <a:r>
              <a:rPr lang="en-US" err="1"/>
              <a:t>observar</a:t>
            </a:r>
            <a:r>
              <a:rPr lang="en-US"/>
              <a:t> se a </a:t>
            </a:r>
            <a:r>
              <a:rPr lang="en-US" err="1"/>
              <a:t>migração</a:t>
            </a:r>
            <a:r>
              <a:rPr lang="en-US"/>
              <a:t> do </a:t>
            </a:r>
            <a:r>
              <a:rPr lang="en-US" err="1"/>
              <a:t>mesmo</a:t>
            </a:r>
            <a:r>
              <a:rPr lang="en-US"/>
              <a:t> </a:t>
            </a:r>
            <a:r>
              <a:rPr lang="en-US" err="1"/>
              <a:t>estava</a:t>
            </a:r>
            <a:r>
              <a:rPr lang="en-US"/>
              <a:t> a </a:t>
            </a:r>
            <a:r>
              <a:rPr lang="en-US" err="1"/>
              <a:t>tomar</a:t>
            </a:r>
            <a:r>
              <a:rPr lang="en-US"/>
              <a:t> o </a:t>
            </a:r>
            <a:r>
              <a:rPr lang="en-US" err="1"/>
              <a:t>comportamento</a:t>
            </a:r>
            <a:r>
              <a:rPr lang="en-US"/>
              <a:t> que </a:t>
            </a:r>
            <a:r>
              <a:rPr lang="en-US" err="1"/>
              <a:t>nós</a:t>
            </a:r>
            <a:r>
              <a:rPr lang="en-US"/>
              <a:t> </a:t>
            </a:r>
            <a:r>
              <a:rPr lang="en-US" err="1"/>
              <a:t>desejávamos</a:t>
            </a:r>
            <a:endParaRPr lang="en-US"/>
          </a:p>
          <a:p>
            <a:pPr lvl="2" algn="just">
              <a:buAutoNum type="arabicPeriod"/>
            </a:pPr>
            <a:endParaRPr lang="en-US"/>
          </a:p>
          <a:p>
            <a:pPr algn="just">
              <a:buAutoNum type="arabicPeriod"/>
            </a:pPr>
            <a:r>
              <a:rPr lang="en-US"/>
              <a:t>data </a:t>
            </a:r>
            <a:r>
              <a:rPr lang="en-US" err="1"/>
              <a:t>enviada</a:t>
            </a:r>
            <a:r>
              <a:rPr lang="en-US"/>
              <a:t> e </a:t>
            </a:r>
            <a:r>
              <a:rPr lang="en-US" err="1"/>
              <a:t>recebida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nosso</a:t>
            </a:r>
            <a:r>
              <a:rPr lang="en-US"/>
              <a:t> message broker MQTT</a:t>
            </a:r>
          </a:p>
          <a:p>
            <a:pPr lvl="1" algn="just">
              <a:buAutoNum type="arabicPeriod"/>
            </a:pPr>
            <a:r>
              <a:rPr lang="en-US" err="1"/>
              <a:t>grafana</a:t>
            </a:r>
            <a:r>
              <a:rPr lang="en-US"/>
              <a:t>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estabelece</a:t>
            </a:r>
            <a:r>
              <a:rPr lang="en-US"/>
              <a:t> </a:t>
            </a:r>
            <a:r>
              <a:rPr lang="en-US" err="1"/>
              <a:t>conexão</a:t>
            </a:r>
            <a:r>
              <a:rPr lang="en-US"/>
              <a:t> com o broker.</a:t>
            </a:r>
          </a:p>
          <a:p>
            <a:pPr algn="just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2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AutoNum type="arabicPeriod"/>
            </a:pP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ver</a:t>
            </a:r>
            <a:r>
              <a:rPr lang="en-US"/>
              <a:t> dados relacionados a um dos nossos digital twins.</a:t>
            </a:r>
          </a:p>
          <a:p>
            <a:pPr algn="just">
              <a:buAutoNum type="arabicPeriod"/>
            </a:pPr>
            <a:endParaRPr lang="en-US"/>
          </a:p>
          <a:p>
            <a:pPr algn="just">
              <a:buAutoNum type="arabicPeriod"/>
            </a:pPr>
            <a:r>
              <a:rPr lang="en-US"/>
              <a:t>dados tanto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relativos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 </a:t>
            </a:r>
            <a:r>
              <a:rPr lang="en-US" err="1"/>
              <a:t>atual</a:t>
            </a:r>
            <a:r>
              <a:rPr lang="en-US"/>
              <a:t> do Digital Twin</a:t>
            </a:r>
          </a:p>
          <a:p>
            <a:pPr marL="1371600" lvl="1" algn="just">
              <a:buAutoNum type="arabicPeriod"/>
            </a:pPr>
            <a:r>
              <a:rPr lang="en-US"/>
              <a:t>VIM Account </a:t>
            </a:r>
            <a:r>
              <a:rPr lang="en-US" err="1"/>
              <a:t>em</a:t>
            </a:r>
            <a:r>
              <a:rPr lang="en-US"/>
              <a:t> que se </a:t>
            </a:r>
            <a:r>
              <a:rPr lang="en-US" err="1"/>
              <a:t>encontra</a:t>
            </a:r>
          </a:p>
          <a:p>
            <a:pPr marL="1371600" lvl="1" algn="just">
              <a:buAutoNum type="arabicPeriod"/>
            </a:pPr>
            <a:r>
              <a:rPr lang="en-US" err="1"/>
              <a:t>relativos</a:t>
            </a:r>
            <a:r>
              <a:rPr lang="en-US"/>
              <a:t> a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migrações</a:t>
            </a:r>
            <a:r>
              <a:rPr lang="en-US"/>
              <a:t> que </a:t>
            </a:r>
            <a:r>
              <a:rPr lang="en-US" err="1"/>
              <a:t>este</a:t>
            </a:r>
            <a:r>
              <a:rPr lang="en-US"/>
              <a:t> digital twin </a:t>
            </a:r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realizou</a:t>
            </a:r>
            <a:r>
              <a:rPr lang="en-US"/>
              <a:t>.</a:t>
            </a:r>
          </a:p>
          <a:p>
            <a:pPr marL="1073150" lvl="1" indent="0" algn="just">
              <a:buNone/>
            </a:pPr>
            <a:endParaRPr lang="en-US"/>
          </a:p>
          <a:p>
            <a:pPr algn="just">
              <a:buAutoNum type="arabicPeriod"/>
            </a:pPr>
            <a:r>
              <a:rPr lang="en-US" err="1"/>
              <a:t>migração</a:t>
            </a:r>
            <a:r>
              <a:rPr lang="en-US"/>
              <a:t> </a:t>
            </a:r>
            <a:r>
              <a:rPr lang="en-US" err="1"/>
              <a:t>pode</a:t>
            </a:r>
            <a:r>
              <a:rPr lang="en-US"/>
              <a:t> ser </a:t>
            </a:r>
            <a:r>
              <a:rPr lang="en-US" err="1"/>
              <a:t>visivel</a:t>
            </a:r>
            <a:r>
              <a:rPr lang="en-US"/>
              <a:t> </a:t>
            </a:r>
            <a:r>
              <a:rPr lang="en-US" err="1"/>
              <a:t>através</a:t>
            </a:r>
            <a:r>
              <a:rPr lang="en-US"/>
              <a:t>:</a:t>
            </a:r>
          </a:p>
          <a:p>
            <a:pPr marL="1371600" lvl="1" algn="just">
              <a:buAutoNum type="arabicPeriod"/>
            </a:pPr>
            <a:r>
              <a:rPr lang="en-US" err="1"/>
              <a:t>mudança</a:t>
            </a:r>
            <a:r>
              <a:rPr lang="en-US"/>
              <a:t> do </a:t>
            </a:r>
            <a:r>
              <a:rPr lang="en-US" err="1"/>
              <a:t>estado</a:t>
            </a:r>
            <a:r>
              <a:rPr lang="en-US"/>
              <a:t> do Digital Twin</a:t>
            </a:r>
          </a:p>
          <a:p>
            <a:pPr marL="1371600" lvl="1" algn="just">
              <a:buAutoNum type="arabicPeriod"/>
            </a:pPr>
            <a:r>
              <a:rPr lang="en-US" err="1"/>
              <a:t>alteração</a:t>
            </a:r>
            <a:r>
              <a:rPr lang="en-US"/>
              <a:t>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paineis</a:t>
            </a:r>
            <a:r>
              <a:rPr lang="en-US"/>
              <a:t> </a:t>
            </a:r>
            <a:r>
              <a:rPr lang="en-US" err="1"/>
              <a:t>centrais</a:t>
            </a:r>
            <a:r>
              <a:rPr lang="en-US"/>
              <a:t> </a:t>
            </a:r>
            <a:r>
              <a:rPr lang="en-US" err="1"/>
              <a:t>relativos</a:t>
            </a:r>
            <a:r>
              <a:rPr lang="en-US"/>
              <a:t> </a:t>
            </a:r>
            <a:r>
              <a:rPr lang="en-US" err="1"/>
              <a:t>aos</a:t>
            </a:r>
            <a:r>
              <a:rPr lang="en-US"/>
              <a:t> </a:t>
            </a:r>
            <a:r>
              <a:rPr lang="en-US" err="1"/>
              <a:t>nossos</a:t>
            </a:r>
            <a:r>
              <a:rPr lang="en-US"/>
              <a:t> clusters</a:t>
            </a:r>
          </a:p>
        </p:txBody>
      </p:sp>
    </p:spTree>
    <p:extLst>
      <p:ext uri="{BB962C8B-B14F-4D97-AF65-F5344CB8AC3E}">
        <p14:creationId xmlns:p14="http://schemas.microsoft.com/office/powerpoint/2010/main" val="4937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São 2 testes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1º para </a:t>
            </a:r>
            <a:r>
              <a:rPr lang="en-US" err="1"/>
              <a:t>comparar</a:t>
            </a:r>
            <a:r>
              <a:rPr lang="en-US"/>
              <a:t> tempos de </a:t>
            </a:r>
            <a:r>
              <a:rPr lang="en-US" err="1"/>
              <a:t>comunicação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/>
              <a:t>2º para </a:t>
            </a:r>
            <a:r>
              <a:rPr lang="en-US" err="1"/>
              <a:t>avaliar</a:t>
            </a:r>
            <a:r>
              <a:rPr lang="en-US"/>
              <a:t> tempos de </a:t>
            </a:r>
            <a:r>
              <a:rPr lang="en-US" err="1"/>
              <a:t>migração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03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a275fb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a275fba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pt-PT"/>
              <a:t>Neste teste tentamos averiguar se a migração melhora os tempos de comunicação entre </a:t>
            </a:r>
            <a:r>
              <a:rPr lang="pt-PT" err="1"/>
              <a:t>DTs</a:t>
            </a:r>
            <a:endParaRPr lang="pt-PT"/>
          </a:p>
          <a:p>
            <a:pPr marL="171450" indent="-171450">
              <a:buFont typeface="Calibri"/>
              <a:buChar char="-"/>
            </a:pPr>
            <a:r>
              <a:rPr lang="pt-PT"/>
              <a:t>Dois cenários</a:t>
            </a:r>
          </a:p>
          <a:p>
            <a:pPr marL="171450" indent="-171450">
              <a:buFont typeface="Calibri"/>
              <a:buChar char="-"/>
            </a:pPr>
            <a:r>
              <a:rPr lang="pt-PT"/>
              <a:t>1º comunicação de </a:t>
            </a:r>
            <a:r>
              <a:rPr lang="pt-PT" err="1"/>
              <a:t>DTs</a:t>
            </a:r>
            <a:r>
              <a:rPr lang="pt-PT"/>
              <a:t> entre </a:t>
            </a:r>
            <a:r>
              <a:rPr lang="pt-PT" err="1"/>
              <a:t>diff</a:t>
            </a:r>
            <a:r>
              <a:rPr lang="pt-PT"/>
              <a:t> clusters</a:t>
            </a:r>
          </a:p>
          <a:p>
            <a:pPr marL="171450" indent="-171450">
              <a:buFont typeface="Calibri"/>
              <a:buChar char="-"/>
            </a:pPr>
            <a:r>
              <a:rPr lang="pt-PT"/>
              <a:t>2º comunicação de </a:t>
            </a:r>
            <a:r>
              <a:rPr lang="pt-PT" err="1"/>
              <a:t>DTs</a:t>
            </a:r>
            <a:r>
              <a:rPr lang="pt-PT"/>
              <a:t> no mesmo cluster</a:t>
            </a:r>
          </a:p>
          <a:p>
            <a:pPr marL="171450" indent="-171450">
              <a:buFont typeface="Calibri"/>
              <a:buChar char="-"/>
            </a:pPr>
            <a:r>
              <a:rPr lang="pt-PT"/>
              <a:t>Segundo tem tempos de comunicação consideravelmente menores, o que é um ponto a favor da migração de </a:t>
            </a:r>
            <a:r>
              <a:rPr lang="pt-PT" err="1"/>
              <a:t>Dts</a:t>
            </a:r>
            <a:endParaRPr lang="pt-PT"/>
          </a:p>
          <a:p>
            <a:pPr marL="171450" indent="-171450">
              <a:buFont typeface="Calibri"/>
              <a:buChar char="-"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1502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a275fb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a275fba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- Este teste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feito</a:t>
            </a:r>
            <a:r>
              <a:rPr lang="en-US"/>
              <a:t> para </a:t>
            </a:r>
            <a:r>
              <a:rPr lang="en-US" err="1"/>
              <a:t>verificar</a:t>
            </a:r>
            <a:r>
              <a:rPr lang="en-US"/>
              <a:t> se a </a:t>
            </a:r>
            <a:r>
              <a:rPr lang="en-US" err="1"/>
              <a:t>migração</a:t>
            </a:r>
            <a:r>
              <a:rPr lang="en-US"/>
              <a:t> </a:t>
            </a:r>
            <a:r>
              <a:rPr lang="en-US" err="1"/>
              <a:t>é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opção</a:t>
            </a:r>
            <a:r>
              <a:rPr lang="en-US"/>
              <a:t> </a:t>
            </a:r>
            <a:r>
              <a:rPr lang="en-US" err="1"/>
              <a:t>viavel</a:t>
            </a:r>
            <a:r>
              <a:rPr lang="en-US"/>
              <a:t> para o </a:t>
            </a:r>
            <a:r>
              <a:rPr lang="en-US" err="1"/>
              <a:t>nosso</a:t>
            </a:r>
            <a:r>
              <a:rPr lang="en-US"/>
              <a:t> </a:t>
            </a:r>
            <a:r>
              <a:rPr lang="en-US" err="1"/>
              <a:t>sistema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-Tempos </a:t>
            </a:r>
            <a:r>
              <a:rPr lang="en-US" err="1"/>
              <a:t>médios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------------------------------------</a:t>
            </a:r>
          </a:p>
          <a:p>
            <a:pPr marL="0" indent="0">
              <a:buNone/>
            </a:pPr>
            <a:r>
              <a:rPr lang="en-US"/>
              <a:t>-</a:t>
            </a:r>
            <a:r>
              <a:rPr lang="en-US" err="1"/>
              <a:t>Valores</a:t>
            </a:r>
            <a:r>
              <a:rPr lang="en-US"/>
              <a:t> altos, </a:t>
            </a:r>
            <a:r>
              <a:rPr lang="en-US" err="1"/>
              <a:t>migração</a:t>
            </a:r>
            <a:r>
              <a:rPr lang="en-US"/>
              <a:t> </a:t>
            </a:r>
            <a:r>
              <a:rPr lang="en-US" err="1"/>
              <a:t>é</a:t>
            </a:r>
            <a:r>
              <a:rPr lang="en-US"/>
              <a:t> um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sequencial</a:t>
            </a:r>
            <a:r>
              <a:rPr lang="en-US"/>
              <a:t> e o OSM </a:t>
            </a:r>
            <a:r>
              <a:rPr lang="en-US" err="1"/>
              <a:t>demora</a:t>
            </a:r>
            <a:r>
              <a:rPr lang="en-US"/>
              <a:t> </a:t>
            </a:r>
            <a:r>
              <a:rPr lang="en-US" err="1"/>
              <a:t>algum</a:t>
            </a:r>
            <a:r>
              <a:rPr lang="en-US"/>
              <a:t> tempo a </a:t>
            </a:r>
            <a:r>
              <a:rPr lang="en-US" err="1"/>
              <a:t>tratar</a:t>
            </a:r>
            <a:r>
              <a:rPr lang="en-US"/>
              <a:t> de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passos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causar</a:t>
            </a:r>
            <a:r>
              <a:rPr lang="en-US"/>
              <a:t> </a:t>
            </a:r>
            <a:r>
              <a:rPr lang="en-US" err="1"/>
              <a:t>problemas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-------------------------------------</a:t>
            </a:r>
          </a:p>
          <a:p>
            <a:pPr marL="0" indent="0">
              <a:buNone/>
            </a:pPr>
            <a:r>
              <a:rPr lang="en-US"/>
              <a:t>- Not frequent, 50 seg de </a:t>
            </a:r>
            <a:r>
              <a:rPr lang="en-US" err="1"/>
              <a:t>migração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afeta</a:t>
            </a:r>
            <a:r>
              <a:rPr lang="en-US"/>
              <a:t> </a:t>
            </a:r>
            <a:r>
              <a:rPr lang="en-US" err="1"/>
              <a:t>solução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7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nosso trabalho está inserido no projeto Route25, a ser desenvolvido no Instituto de Telecomunicações de Aveiro em parceria com várias empresas nacionais e cujo foco é pôr Portugal na vanguarda do desenvolvimento de Sistemas de Transporte Inteligente.</a:t>
            </a:r>
            <a:endParaRPr lang="pt-PT" b="0">
              <a:effectLst/>
            </a:endParaRPr>
          </a:p>
          <a:p>
            <a:pPr marL="15875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101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err="1"/>
              <a:t>Portanto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projeto</a:t>
            </a:r>
            <a:r>
              <a:rPr lang="en-US"/>
              <a:t>, </a:t>
            </a:r>
            <a:r>
              <a:rPr lang="en-US" err="1"/>
              <a:t>conseguimos</a:t>
            </a:r>
            <a:r>
              <a:rPr lang="en-US"/>
              <a:t> </a:t>
            </a:r>
            <a:r>
              <a:rPr lang="en-US" err="1"/>
              <a:t>criar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solução</a:t>
            </a:r>
            <a:r>
              <a:rPr lang="en-US"/>
              <a:t> </a:t>
            </a:r>
            <a:r>
              <a:rPr lang="en-US" err="1"/>
              <a:t>capaz</a:t>
            </a:r>
            <a:r>
              <a:rPr lang="en-US"/>
              <a:t> de </a:t>
            </a:r>
            <a:r>
              <a:rPr lang="en-US" err="1"/>
              <a:t>gerir</a:t>
            </a:r>
            <a:r>
              <a:rPr lang="en-US"/>
              <a:t> a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associada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lifecycle de um Digital Twin de </a:t>
            </a:r>
            <a:r>
              <a:rPr lang="en-US" err="1"/>
              <a:t>uma</a:t>
            </a:r>
            <a:r>
              <a:rPr lang="en-US"/>
              <a:t> vVCU, </a:t>
            </a:r>
            <a:r>
              <a:rPr lang="en-US" err="1"/>
              <a:t>recorrendo</a:t>
            </a:r>
            <a:r>
              <a:rPr lang="en-US"/>
              <a:t> a </a:t>
            </a:r>
            <a:r>
              <a:rPr lang="en-US" err="1"/>
              <a:t>uma</a:t>
            </a:r>
            <a:r>
              <a:rPr lang="en-US"/>
              <a:t> CNF. </a:t>
            </a:r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en-US" err="1"/>
              <a:t>Conseguimos</a:t>
            </a:r>
            <a:r>
              <a:rPr lang="en-US"/>
              <a:t>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err="1"/>
              <a:t>criar</a:t>
            </a:r>
            <a:r>
              <a:rPr lang="en-US"/>
              <a:t> </a:t>
            </a:r>
            <a:r>
              <a:rPr lang="en-US" err="1"/>
              <a:t>mecanismos</a:t>
            </a:r>
            <a:r>
              <a:rPr lang="en-US"/>
              <a:t> </a:t>
            </a:r>
            <a:r>
              <a:rPr lang="en-US" err="1"/>
              <a:t>capazes</a:t>
            </a:r>
            <a:r>
              <a:rPr lang="en-US"/>
              <a:t> de </a:t>
            </a:r>
            <a:r>
              <a:rPr lang="en-US" err="1"/>
              <a:t>migrar</a:t>
            </a:r>
            <a:r>
              <a:rPr lang="en-US"/>
              <a:t> </a:t>
            </a:r>
            <a:r>
              <a:rPr lang="en-US" err="1"/>
              <a:t>estes</a:t>
            </a:r>
            <a:r>
              <a:rPr lang="en-US"/>
              <a:t> DTs entre </a:t>
            </a:r>
            <a:r>
              <a:rPr lang="en-US" err="1"/>
              <a:t>infraestruturas</a:t>
            </a:r>
            <a:r>
              <a:rPr lang="en-US"/>
              <a:t> </a:t>
            </a:r>
            <a:r>
              <a:rPr lang="en-US" err="1"/>
              <a:t>diferentes</a:t>
            </a:r>
            <a:r>
              <a:rPr lang="en-US"/>
              <a:t>.</a:t>
            </a:r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en-US" err="1"/>
              <a:t>Tivemos</a:t>
            </a:r>
            <a:r>
              <a:rPr lang="en-US"/>
              <a:t> </a:t>
            </a:r>
            <a:r>
              <a:rPr lang="en-US" err="1"/>
              <a:t>contacto</a:t>
            </a:r>
            <a:r>
              <a:rPr lang="en-US"/>
              <a:t> com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tecnologias</a:t>
            </a:r>
            <a:r>
              <a:rPr lang="en-US"/>
              <a:t> </a:t>
            </a:r>
            <a:r>
              <a:rPr lang="en-US" err="1"/>
              <a:t>novas</a:t>
            </a:r>
            <a:r>
              <a:rPr lang="en-US"/>
              <a:t>, </a:t>
            </a:r>
            <a:r>
              <a:rPr lang="en-US" err="1"/>
              <a:t>algumas</a:t>
            </a:r>
            <a:r>
              <a:rPr lang="en-US"/>
              <a:t> </a:t>
            </a:r>
            <a:r>
              <a:rPr lang="en-US" err="1"/>
              <a:t>ainda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desenvolvimento</a:t>
            </a:r>
            <a:r>
              <a:rPr lang="en-US"/>
              <a:t> e com </a:t>
            </a:r>
            <a:r>
              <a:rPr lang="en-US" err="1"/>
              <a:t>bastante</a:t>
            </a:r>
            <a:r>
              <a:rPr lang="en-US"/>
              <a:t> </a:t>
            </a:r>
            <a:r>
              <a:rPr lang="en-US" err="1"/>
              <a:t>documentação</a:t>
            </a:r>
            <a:r>
              <a:rPr lang="en-US"/>
              <a:t> </a:t>
            </a:r>
            <a:r>
              <a:rPr lang="en-US" err="1"/>
              <a:t>sinuosa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é o </a:t>
            </a:r>
            <a:r>
              <a:rPr lang="en-US" err="1"/>
              <a:t>caso</a:t>
            </a:r>
            <a:r>
              <a:rPr lang="en-US"/>
              <a:t> do OSM, mas </a:t>
            </a:r>
            <a:r>
              <a:rPr lang="en-US" err="1"/>
              <a:t>conseguimos</a:t>
            </a:r>
            <a:r>
              <a:rPr lang="en-US"/>
              <a:t> </a:t>
            </a:r>
            <a:r>
              <a:rPr lang="en-US" err="1"/>
              <a:t>completar</a:t>
            </a:r>
            <a:r>
              <a:rPr lang="en-US"/>
              <a:t>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objetivos</a:t>
            </a:r>
            <a:r>
              <a:rPr lang="en-US"/>
              <a:t> </a:t>
            </a:r>
            <a:r>
              <a:rPr lang="en-US" err="1"/>
              <a:t>subjacentes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projeto</a:t>
            </a:r>
            <a:r>
              <a:rPr lang="en-US"/>
              <a:t> a que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propusemos</a:t>
            </a:r>
            <a:r>
              <a:rPr lang="en-US"/>
              <a:t>.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2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21d4179ab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121d4179ab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a275fb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a275fba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condução cooperativa pode melhorar significativamente o paradigma destes sistemas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Permitir que os veículos autónomos negociem a coordenação de manobras entre 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Ao invés de dependerem apenas dos seus sensores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Levando também a uma maior consciência do meio envolvente.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476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a275fb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a275fba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entanto, estas ações requerem um elevado fluxo de mensagens o que pode sobrecarregar a rede 5G, através da qual é feita a comunicação.</a:t>
            </a:r>
            <a:endParaRPr lang="pt-PT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6536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a275fb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a275fba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 </a:t>
            </a:r>
            <a:r>
              <a:rPr lang="pt-PT" sz="18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Twins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consistem em representações virtuais de um objeto físico, as quais, através da informação recebida por esta entidade, conseguem simular o seu comportamento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nós de </a:t>
            </a:r>
            <a:r>
              <a:rPr lang="pt-PT" sz="18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Multi-Access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8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Edge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8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infraestruturas de computação localizadas na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edge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rede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É possível 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melhorar as condições de virtualização 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das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VCUs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dos veículos e das estações físicas, passando as comunicações a ser feitas na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edge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rede, reduzindo a sobrecarga e a latência.</a:t>
            </a:r>
            <a:endParaRPr lang="pt-PT" b="0">
              <a:effectLst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Esta abordagem ainda tem algumas 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limitações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nomeadamente quando os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DTs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estão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deployed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em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MECs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diferentes, quer por pertencerem a operadoras diferentes, quer pela sua localização geográfica.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pt-PT" b="0">
              <a:effectLst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Assim, este problema pode ser ultrapassado recorrendo à </a:t>
            </a:r>
            <a:r>
              <a:rPr lang="pt-PT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migração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dos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DTs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entre </a:t>
            </a:r>
            <a:r>
              <a:rPr lang="pt-PT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MECs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traduzindo-se em comunicações mais rápidas, uma vez que as entidades estão mais próximas.</a:t>
            </a:r>
            <a:br>
              <a:rPr lang="pt-PT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232828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73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60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568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07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sz="1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9" name="Google Shape;309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20692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507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20691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04506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5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1410325" y="1727250"/>
            <a:ext cx="5264700" cy="23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66" name="Google Shape;66;p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9" name="Google Shape;69;p9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3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7" name="Google Shape;87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925750" y="1786400"/>
            <a:ext cx="5151600" cy="94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925748" y="2726900"/>
            <a:ext cx="5151600" cy="1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9" name="Google Shape;119;p16"/>
          <p:cNvCxnSpPr/>
          <p:nvPr/>
        </p:nvCxnSpPr>
        <p:spPr>
          <a:xfrm>
            <a:off x="542275" y="16252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5" name="Google Shape;305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4225" y="201951"/>
            <a:ext cx="442600" cy="442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ctrTitle"/>
          </p:nvPr>
        </p:nvSpPr>
        <p:spPr>
          <a:xfrm>
            <a:off x="911100" y="1141156"/>
            <a:ext cx="7321800" cy="198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 Virtual Vehicular Communications Unit as a Cloud-Native Network Function</a:t>
            </a:r>
            <a:endParaRPr sz="2400"/>
          </a:p>
        </p:txBody>
      </p:sp>
      <p:sp>
        <p:nvSpPr>
          <p:cNvPr id="324" name="Google Shape;324;p42"/>
          <p:cNvSpPr txBox="1">
            <a:spLocks noGrp="1"/>
          </p:cNvSpPr>
          <p:nvPr>
            <p:ph type="subTitle" idx="1"/>
          </p:nvPr>
        </p:nvSpPr>
        <p:spPr>
          <a:xfrm>
            <a:off x="911100" y="3051881"/>
            <a:ext cx="380388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2022/2023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4 – Final Presentation</a:t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000" y="3554975"/>
            <a:ext cx="1009501" cy="10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>
            <a:off x="0" y="0"/>
            <a:ext cx="7914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961" y="48561"/>
            <a:ext cx="1585198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 rotWithShape="1">
          <a:blip r:embed="rId5">
            <a:alphaModFix/>
          </a:blip>
          <a:srcRect t="21099" b="21518"/>
          <a:stretch/>
        </p:blipFill>
        <p:spPr>
          <a:xfrm>
            <a:off x="7689374" y="27501"/>
            <a:ext cx="1454626" cy="83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6CA7F-6179-7F46-C513-D8F716401C6F}"/>
              </a:ext>
            </a:extLst>
          </p:cNvPr>
          <p:cNvSpPr txBox="1"/>
          <p:nvPr/>
        </p:nvSpPr>
        <p:spPr>
          <a:xfrm>
            <a:off x="263499" y="4096462"/>
            <a:ext cx="249936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100" b="0" i="0" u="none" strike="noStrike">
                <a:solidFill>
                  <a:srgbClr val="595959"/>
                </a:solidFill>
                <a:effectLst/>
                <a:latin typeface="Josefin Sans" pitchFamily="2" charset="0"/>
              </a:rPr>
              <a:t>Raquel Paradinha	102491</a:t>
            </a:r>
            <a:endParaRPr lang="pt-PT" sz="11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100" b="0" i="0" u="none" strike="noStrike">
                <a:solidFill>
                  <a:srgbClr val="595959"/>
                </a:solidFill>
                <a:effectLst/>
                <a:latin typeface="Josefin Sans" pitchFamily="2" charset="0"/>
              </a:rPr>
              <a:t>Miguel Matos 	103341</a:t>
            </a:r>
            <a:endParaRPr lang="pt-PT" sz="11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100" b="0" i="0" u="none" strike="noStrike">
                <a:solidFill>
                  <a:srgbClr val="595959"/>
                </a:solidFill>
                <a:effectLst/>
                <a:latin typeface="Josefin Sans" pitchFamily="2" charset="0"/>
              </a:rPr>
              <a:t>Filipe Antão		103470</a:t>
            </a:r>
            <a:endParaRPr lang="pt-PT" sz="11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100" b="0" i="0" u="none" strike="noStrike">
                <a:solidFill>
                  <a:srgbClr val="595959"/>
                </a:solidFill>
                <a:effectLst/>
                <a:latin typeface="Josefin Sans" pitchFamily="2" charset="0"/>
              </a:rPr>
              <a:t>Paulo Pinto 		103234</a:t>
            </a:r>
            <a:endParaRPr lang="pt-PT" sz="11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100" b="0" i="0" u="none" strike="noStrike">
                <a:solidFill>
                  <a:srgbClr val="595959"/>
                </a:solidFill>
                <a:effectLst/>
                <a:latin typeface="Josefin Sans" pitchFamily="2" charset="0"/>
              </a:rPr>
              <a:t>Tiago Carvalho 	104142</a:t>
            </a:r>
            <a:endParaRPr lang="en-GB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6443CF-1443-CDB1-8586-18395C7749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234675"/>
            <a:ext cx="7722611" cy="3700709"/>
          </a:xfrm>
          <a:prstGeom prst="rect">
            <a:avLst/>
          </a:prstGeom>
        </p:spPr>
      </p:pic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0C1FFCC8-2F5D-65DA-C2ED-BE845AA75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76" y="2156345"/>
            <a:ext cx="3207767" cy="1675838"/>
          </a:xfrm>
          <a:prstGeom prst="rect">
            <a:avLst/>
          </a:prstGeom>
        </p:spPr>
      </p:pic>
      <p:pic>
        <p:nvPicPr>
          <p:cNvPr id="6" name="Picture 5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35687A62-3AEA-D210-0DE8-941890DC33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08" y="244141"/>
            <a:ext cx="4631772" cy="3536484"/>
          </a:xfrm>
          <a:prstGeom prst="rect">
            <a:avLst/>
          </a:prstGeom>
        </p:spPr>
      </p:pic>
      <p:pic>
        <p:nvPicPr>
          <p:cNvPr id="7" name="Picture 6" descr="A diagram of a company&#10;&#10;Description automatically generated with low confidence">
            <a:extLst>
              <a:ext uri="{FF2B5EF4-FFF2-40B4-BE49-F238E27FC236}">
                <a16:creationId xmlns:a16="http://schemas.microsoft.com/office/drawing/2014/main" id="{5EF12831-8E5C-0F90-6801-690B71F9B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307" y="1023746"/>
            <a:ext cx="3207767" cy="2092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EA14D-CBB3-0526-37E9-1BA55F793A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0085" y="1243478"/>
            <a:ext cx="57912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err="1"/>
              <a:t>SysAdmin</a:t>
            </a:r>
            <a:endParaRPr lang="en-GB" sz="600"/>
          </a:p>
        </p:txBody>
      </p:sp>
    </p:spTree>
    <p:extLst>
      <p:ext uri="{BB962C8B-B14F-4D97-AF65-F5344CB8AC3E}">
        <p14:creationId xmlns:p14="http://schemas.microsoft.com/office/powerpoint/2010/main" val="182929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50">
        <p159:morph option="byObject"/>
      </p:transition>
    </mc:Choice>
    <mc:Fallback xmlns="">
      <p:transition spd="slow" advClick="0" advTm="35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 rot="5400000">
            <a:off x="5420350" y="712350"/>
            <a:ext cx="2544000" cy="361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1"/>
          </p:nvPr>
        </p:nvSpPr>
        <p:spPr>
          <a:xfrm>
            <a:off x="460552" y="1921319"/>
            <a:ext cx="3796499" cy="235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err="1"/>
              <a:t>Implemented</a:t>
            </a:r>
            <a:r>
              <a:rPr lang="pt-PT"/>
              <a:t> </a:t>
            </a:r>
            <a:r>
              <a:rPr lang="pt-PT" err="1"/>
              <a:t>using</a:t>
            </a:r>
            <a:r>
              <a:rPr lang="pt-PT"/>
              <a:t> Fast-API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err="1"/>
              <a:t>Makes</a:t>
            </a:r>
            <a:r>
              <a:rPr lang="pt-PT"/>
              <a:t> use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OSM’s</a:t>
            </a:r>
            <a:r>
              <a:rPr lang="pt-PT"/>
              <a:t> NBI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err="1"/>
              <a:t>Provides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Endpoint</a:t>
            </a:r>
            <a:r>
              <a:rPr lang="pt-PT"/>
              <a:t> for </a:t>
            </a:r>
            <a:r>
              <a:rPr lang="pt-PT" err="1"/>
              <a:t>Migration</a:t>
            </a:r>
            <a:endParaRPr lang="pt-PT"/>
          </a:p>
        </p:txBody>
      </p:sp>
      <p:sp>
        <p:nvSpPr>
          <p:cNvPr id="559" name="Google Shape;559;p56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560" name="Google Shape;560;p56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" name="Picture 3" descr="A diagram of a company&#10;&#10;Description automatically generated with low confidence">
            <a:extLst>
              <a:ext uri="{FF2B5EF4-FFF2-40B4-BE49-F238E27FC236}">
                <a16:creationId xmlns:a16="http://schemas.microsoft.com/office/drawing/2014/main" id="{B6730B55-0497-B3F1-C7FF-88598ED3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68" y="1494631"/>
            <a:ext cx="3137564" cy="20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EAD6C62C-F08F-E87D-7206-FFE37E1B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45" y="146593"/>
            <a:ext cx="1819386" cy="1819386"/>
          </a:xfrm>
          <a:prstGeom prst="rect">
            <a:avLst/>
          </a:prstGeom>
          <a:effectLst/>
        </p:spPr>
      </p:pic>
      <p:pic>
        <p:nvPicPr>
          <p:cNvPr id="26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B1681F51-8797-53B5-90CE-D3E2145F0DD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9797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9" y="136821"/>
            <a:ext cx="1819386" cy="1819386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662334-379C-3FCF-798D-461E64A3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Manager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EC66C18-D0EE-880E-8C47-E250036BEA5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PT" err="1"/>
              <a:t>System</a:t>
            </a:r>
            <a:r>
              <a:rPr lang="pt-PT"/>
              <a:t> </a:t>
            </a:r>
            <a:r>
              <a:rPr lang="pt-PT" err="1"/>
              <a:t>Overview</a:t>
            </a:r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D00871D-AB3B-A01B-B830-DADCE88ACAD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pt-PT"/>
              <a:t>02</a:t>
            </a:r>
          </a:p>
        </p:txBody>
      </p:sp>
      <p:sp>
        <p:nvSpPr>
          <p:cNvPr id="6" name="Google Shape;556;p56">
            <a:extLst>
              <a:ext uri="{FF2B5EF4-FFF2-40B4-BE49-F238E27FC236}">
                <a16:creationId xmlns:a16="http://schemas.microsoft.com/office/drawing/2014/main" id="{FDC476BD-A654-ABED-49BE-1FD4DA5EC0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552" y="1921319"/>
            <a:ext cx="4028398" cy="235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err="1"/>
              <a:t>Simulated</a:t>
            </a:r>
            <a:r>
              <a:rPr lang="pt-PT"/>
              <a:t> OBU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/>
              <a:t>Tile </a:t>
            </a:r>
            <a:r>
              <a:rPr lang="pt-PT" err="1"/>
              <a:t>System</a:t>
            </a:r>
            <a:r>
              <a:rPr lang="pt-PT"/>
              <a:t> for </a:t>
            </a:r>
            <a:r>
              <a:rPr lang="pt-PT" err="1"/>
              <a:t>Location</a:t>
            </a:r>
            <a:endParaRPr lang="pt-PT"/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err="1"/>
              <a:t>Geographic</a:t>
            </a:r>
            <a:r>
              <a:rPr lang="pt-PT"/>
              <a:t> </a:t>
            </a:r>
            <a:r>
              <a:rPr lang="pt-PT" err="1"/>
              <a:t>Trigger</a:t>
            </a:r>
            <a:r>
              <a:rPr lang="pt-PT"/>
              <a:t> for </a:t>
            </a:r>
            <a:r>
              <a:rPr lang="pt-PT" err="1"/>
              <a:t>Migration</a:t>
            </a:r>
            <a:endParaRPr/>
          </a:p>
        </p:txBody>
      </p:sp>
      <p:pic>
        <p:nvPicPr>
          <p:cNvPr id="15" name="Imagem 14" descr="Uma imagem com texto, mapa, captura de ecrã&#10;&#10;Descrição gerada automaticamente">
            <a:extLst>
              <a:ext uri="{FF2B5EF4-FFF2-40B4-BE49-F238E27FC236}">
                <a16:creationId xmlns:a16="http://schemas.microsoft.com/office/drawing/2014/main" id="{B1BA5557-9DD1-F9B8-F543-0D86CB042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050" y="2150855"/>
            <a:ext cx="3852368" cy="198230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02A57B-42B0-68A7-5500-5053928E49E3}"/>
              </a:ext>
            </a:extLst>
          </p:cNvPr>
          <p:cNvSpPr txBox="1"/>
          <p:nvPr/>
        </p:nvSpPr>
        <p:spPr>
          <a:xfrm>
            <a:off x="7501432" y="4197005"/>
            <a:ext cx="1642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/>
              <a:t>ccam.av.it.pt</a:t>
            </a:r>
          </a:p>
        </p:txBody>
      </p:sp>
      <p:pic>
        <p:nvPicPr>
          <p:cNvPr id="18" name="Imagem 1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360BD13C-4A92-03A9-DE8A-A4F821AC8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144" y="2150855"/>
            <a:ext cx="3852368" cy="1982307"/>
          </a:xfrm>
          <a:prstGeom prst="rect">
            <a:avLst/>
          </a:prstGeom>
        </p:spPr>
      </p:pic>
      <p:pic>
        <p:nvPicPr>
          <p:cNvPr id="20" name="Imagem 1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4526D2C-E9A9-FF67-C643-3DAA2FAD9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050" y="2153007"/>
            <a:ext cx="3852368" cy="1982307"/>
          </a:xfrm>
          <a:prstGeom prst="rect">
            <a:avLst/>
          </a:prstGeom>
        </p:spPr>
      </p:pic>
      <p:pic>
        <p:nvPicPr>
          <p:cNvPr id="22" name="Imagem 6" descr="Uma imagem com Gráficos, clipart, Autocolante para automóvel, design&#10;&#10;Descrição gerada automaticamente">
            <a:extLst>
              <a:ext uri="{FF2B5EF4-FFF2-40B4-BE49-F238E27FC236}">
                <a16:creationId xmlns:a16="http://schemas.microsoft.com/office/drawing/2014/main" id="{C058F4F7-E0A9-FE20-3C73-8A66219C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59" y="763087"/>
            <a:ext cx="539933" cy="539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ixaDeTexto 13">
            <a:extLst>
              <a:ext uri="{FF2B5EF4-FFF2-40B4-BE49-F238E27FC236}">
                <a16:creationId xmlns:a16="http://schemas.microsoft.com/office/drawing/2014/main" id="{00AEBC50-B978-E83B-0482-BAD442D9BC92}"/>
              </a:ext>
            </a:extLst>
          </p:cNvPr>
          <p:cNvSpPr txBox="1"/>
          <p:nvPr/>
        </p:nvSpPr>
        <p:spPr>
          <a:xfrm>
            <a:off x="4426219" y="1270412"/>
            <a:ext cx="114346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 #1</a:t>
            </a:r>
          </a:p>
        </p:txBody>
      </p:sp>
      <p:sp>
        <p:nvSpPr>
          <p:cNvPr id="24" name="CaixaDeTexto 13">
            <a:extLst>
              <a:ext uri="{FF2B5EF4-FFF2-40B4-BE49-F238E27FC236}">
                <a16:creationId xmlns:a16="http://schemas.microsoft.com/office/drawing/2014/main" id="{01F32CD0-0303-53DE-6763-C3FB79DB8A84}"/>
              </a:ext>
            </a:extLst>
          </p:cNvPr>
          <p:cNvSpPr txBox="1"/>
          <p:nvPr/>
        </p:nvSpPr>
        <p:spPr>
          <a:xfrm>
            <a:off x="7727419" y="1273494"/>
            <a:ext cx="114346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 #2</a:t>
            </a:r>
          </a:p>
        </p:txBody>
      </p:sp>
      <p:pic>
        <p:nvPicPr>
          <p:cNvPr id="1026" name="Picture 2" descr="Uma imagem com veículo, Veículo terrestre, roda, carro&#10;&#10;Descrição gerada automaticamente">
            <a:extLst>
              <a:ext uri="{FF2B5EF4-FFF2-40B4-BE49-F238E27FC236}">
                <a16:creationId xmlns:a16="http://schemas.microsoft.com/office/drawing/2014/main" id="{5269A1D6-1BE5-866C-4FB6-7AAD50AC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77145" y="2691281"/>
            <a:ext cx="485915" cy="4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0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1757 0.08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-0.32448 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EFA578F-CFFD-D8EA-5AD8-8DF903D6EB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234675"/>
            <a:ext cx="7722611" cy="370070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0A37CB-C9DC-0078-BE16-CCBCAF58A7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-25" t="18726" r="60037" b="23166"/>
          <a:stretch/>
        </p:blipFill>
        <p:spPr>
          <a:xfrm>
            <a:off x="1191379" y="929555"/>
            <a:ext cx="3088140" cy="2150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25C79-6B61-850C-493A-9C11B28B8B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0085" y="1243478"/>
            <a:ext cx="57912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err="1"/>
              <a:t>SysAdmin</a:t>
            </a:r>
            <a:endParaRPr lang="en-GB" sz="600"/>
          </a:p>
        </p:txBody>
      </p:sp>
    </p:spTree>
    <p:extLst>
      <p:ext uri="{BB962C8B-B14F-4D97-AF65-F5344CB8AC3E}">
        <p14:creationId xmlns:p14="http://schemas.microsoft.com/office/powerpoint/2010/main" val="330930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FD4540-643A-C09E-2101-B8E0D6C8BBC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-25" t="18726" r="60037" b="23166"/>
          <a:stretch/>
        </p:blipFill>
        <p:spPr>
          <a:xfrm>
            <a:off x="5148280" y="1404300"/>
            <a:ext cx="3088140" cy="2150416"/>
          </a:xfrm>
          <a:prstGeom prst="rect">
            <a:avLst/>
          </a:prstGeom>
        </p:spPr>
      </p:pic>
      <p:sp>
        <p:nvSpPr>
          <p:cNvPr id="554" name="Google Shape;554;p56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420350" y="712350"/>
            <a:ext cx="2544000" cy="361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Grafana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59" name="Google Shape;559;p56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560" name="Google Shape;560;p56"/>
          <p:cNvSpPr txBox="1">
            <a:spLocks noGrp="1"/>
          </p:cNvSpPr>
          <p:nvPr>
            <p:ph type="title" idx="3"/>
          </p:nvPr>
        </p:nvSpPr>
        <p:spPr>
          <a:xfrm>
            <a:off x="154159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" name="Google Shape;556;p56">
            <a:extLst>
              <a:ext uri="{FF2B5EF4-FFF2-40B4-BE49-F238E27FC236}">
                <a16:creationId xmlns:a16="http://schemas.microsoft.com/office/drawing/2014/main" id="{1FE484E1-510D-A370-7FC4-8A78B849CEA7}"/>
              </a:ext>
            </a:extLst>
          </p:cNvPr>
          <p:cNvSpPr txBox="1">
            <a:spLocks/>
          </p:cNvSpPr>
          <p:nvPr/>
        </p:nvSpPr>
        <p:spPr>
          <a:xfrm>
            <a:off x="460552" y="1921319"/>
            <a:ext cx="3796499" cy="2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/>
              <a:t>Two dashboards to facilitate the access to system's information</a:t>
            </a:r>
          </a:p>
          <a:p>
            <a:pPr marL="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/>
          </a:p>
          <a:p>
            <a:pPr marL="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/>
              <a:t>MQTT </a:t>
            </a:r>
            <a:r>
              <a:rPr lang="pt-PT" err="1"/>
              <a:t>message</a:t>
            </a:r>
            <a:r>
              <a:rPr lang="pt-PT"/>
              <a:t> broker to </a:t>
            </a:r>
            <a:r>
              <a:rPr lang="pt-PT" err="1"/>
              <a:t>collect</a:t>
            </a:r>
            <a:r>
              <a:rPr lang="pt-PT"/>
              <a:t> 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23892-B84B-66D7-FE2D-CE661F2050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22005" y="1752042"/>
            <a:ext cx="57912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err="1"/>
              <a:t>SysAdmin</a:t>
            </a:r>
            <a:endParaRPr lang="en-GB" sz="600"/>
          </a:p>
        </p:txBody>
      </p:sp>
    </p:spTree>
    <p:extLst>
      <p:ext uri="{BB962C8B-B14F-4D97-AF65-F5344CB8AC3E}">
        <p14:creationId xmlns:p14="http://schemas.microsoft.com/office/powerpoint/2010/main" val="205964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70E9E-428E-AAE4-58A3-C09911C6B8F8}"/>
              </a:ext>
            </a:extLst>
          </p:cNvPr>
          <p:cNvSpPr txBox="1"/>
          <p:nvPr/>
        </p:nvSpPr>
        <p:spPr>
          <a:xfrm>
            <a:off x="5994682" y="23179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latin typeface="Josefin Sans Medium"/>
              </a:rPr>
              <a:t>Migration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39C3E-F3E2-C0B1-489A-8695871B0B68}"/>
              </a:ext>
            </a:extLst>
          </p:cNvPr>
          <p:cNvSpPr txBox="1"/>
          <p:nvPr/>
        </p:nvSpPr>
        <p:spPr>
          <a:xfrm>
            <a:off x="1150828" y="232514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Josefin Sans Medium"/>
              </a:rPr>
              <a:t>System Overview Dashboard</a:t>
            </a:r>
          </a:p>
        </p:txBody>
      </p:sp>
      <p:sp>
        <p:nvSpPr>
          <p:cNvPr id="536" name="Google Shape;536;p54"/>
          <p:cNvSpPr txBox="1">
            <a:spLocks noGrp="1"/>
          </p:cNvSpPr>
          <p:nvPr>
            <p:ph type="title" idx="2"/>
          </p:nvPr>
        </p:nvSpPr>
        <p:spPr>
          <a:xfrm>
            <a:off x="717595" y="2971237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717594" y="3461374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E0D88BE-205E-7BA1-C807-2C3C1A13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04" y="486644"/>
            <a:ext cx="3911047" cy="1796832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97FCC60-B888-6E8B-EB69-9681F1D8A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63" y="2633284"/>
            <a:ext cx="4286250" cy="17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>
            <a:spLocks noGrp="1"/>
          </p:cNvSpPr>
          <p:nvPr>
            <p:ph type="title" idx="2"/>
          </p:nvPr>
        </p:nvSpPr>
        <p:spPr>
          <a:xfrm>
            <a:off x="717595" y="2971237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717594" y="3461374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2" name="cortes">
            <a:hlinkClick r:id="" action="ppaction://media"/>
            <a:extLst>
              <a:ext uri="{FF2B5EF4-FFF2-40B4-BE49-F238E27FC236}">
                <a16:creationId xmlns:a16="http://schemas.microsoft.com/office/drawing/2014/main" id="{DBAA6B4E-F1C5-2D70-A0E4-A20064700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3933" y="809038"/>
            <a:ext cx="6397668" cy="27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>
            <a:spLocks noGrp="1"/>
          </p:cNvSpPr>
          <p:nvPr>
            <p:ph type="title" idx="2"/>
          </p:nvPr>
        </p:nvSpPr>
        <p:spPr>
          <a:xfrm>
            <a:off x="717595" y="2971237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717594" y="3461374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</a:t>
            </a:r>
            <a:br>
              <a:rPr lang="en"/>
            </a:br>
            <a:r>
              <a:rPr lang="en"/>
              <a:t>and Results</a:t>
            </a:r>
            <a:endParaRPr/>
          </a:p>
        </p:txBody>
      </p:sp>
      <p:sp>
        <p:nvSpPr>
          <p:cNvPr id="2" name="Google Shape;811;p63">
            <a:extLst>
              <a:ext uri="{FF2B5EF4-FFF2-40B4-BE49-F238E27FC236}">
                <a16:creationId xmlns:a16="http://schemas.microsoft.com/office/drawing/2014/main" id="{4EBE6B46-C73E-8BE3-95E2-EF063ECB89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43594" y="1339650"/>
            <a:ext cx="1771706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communication times between DTs</a:t>
            </a:r>
            <a:endParaRPr/>
          </a:p>
        </p:txBody>
      </p:sp>
      <p:sp>
        <p:nvSpPr>
          <p:cNvPr id="3" name="Google Shape;812;p63">
            <a:extLst>
              <a:ext uri="{FF2B5EF4-FFF2-40B4-BE49-F238E27FC236}">
                <a16:creationId xmlns:a16="http://schemas.microsoft.com/office/drawing/2014/main" id="{B175B3B3-2BA7-2717-5C9C-9D937C765EE4}"/>
              </a:ext>
            </a:extLst>
          </p:cNvPr>
          <p:cNvSpPr txBox="1">
            <a:spLocks/>
          </p:cNvSpPr>
          <p:nvPr/>
        </p:nvSpPr>
        <p:spPr>
          <a:xfrm>
            <a:off x="6348023" y="3333874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>
                <a:solidFill>
                  <a:schemeClr val="dk1"/>
                </a:solidFill>
              </a:rPr>
              <a:t>Analise migration times</a:t>
            </a:r>
          </a:p>
        </p:txBody>
      </p:sp>
      <p:sp>
        <p:nvSpPr>
          <p:cNvPr id="4" name="Google Shape;813;p63">
            <a:extLst>
              <a:ext uri="{FF2B5EF4-FFF2-40B4-BE49-F238E27FC236}">
                <a16:creationId xmlns:a16="http://schemas.microsoft.com/office/drawing/2014/main" id="{D28189E6-3CD6-CE03-3CBE-B33E075A0624}"/>
              </a:ext>
            </a:extLst>
          </p:cNvPr>
          <p:cNvSpPr txBox="1">
            <a:spLocks/>
          </p:cNvSpPr>
          <p:nvPr/>
        </p:nvSpPr>
        <p:spPr>
          <a:xfrm>
            <a:off x="6343595" y="803766"/>
            <a:ext cx="1417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solidFill>
                  <a:schemeClr val="accent1"/>
                </a:solidFill>
                <a:latin typeface="Josefin Sans SemiBold"/>
                <a:sym typeface="Josefin Sans SemiBold"/>
              </a:rPr>
              <a:t>Latency</a:t>
            </a:r>
            <a:r>
              <a:rPr lang="pt-PT" sz="1600">
                <a:solidFill>
                  <a:schemeClr val="accent1"/>
                </a:solidFill>
                <a:latin typeface="Josefin Sans SemiBold"/>
                <a:sym typeface="Josefin Sans SemiBold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Josefin Sans SemiBold"/>
                <a:sym typeface="Josefin Sans SemiBold"/>
              </a:rPr>
              <a:t>Test</a:t>
            </a:r>
            <a:endParaRPr lang="pt-PT" sz="1600">
              <a:solidFill>
                <a:schemeClr val="accent1"/>
              </a:solidFill>
              <a:latin typeface="Josefin Sans SemiBold"/>
              <a:sym typeface="Josefin Sans SemiBold"/>
            </a:endParaRPr>
          </a:p>
        </p:txBody>
      </p:sp>
      <p:sp>
        <p:nvSpPr>
          <p:cNvPr id="5" name="Google Shape;814;p63">
            <a:extLst>
              <a:ext uri="{FF2B5EF4-FFF2-40B4-BE49-F238E27FC236}">
                <a16:creationId xmlns:a16="http://schemas.microsoft.com/office/drawing/2014/main" id="{0CBD32F0-D2E3-4A36-E5E2-322D85038839}"/>
              </a:ext>
            </a:extLst>
          </p:cNvPr>
          <p:cNvSpPr txBox="1">
            <a:spLocks/>
          </p:cNvSpPr>
          <p:nvPr/>
        </p:nvSpPr>
        <p:spPr>
          <a:xfrm>
            <a:off x="6348023" y="2797990"/>
            <a:ext cx="1600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solidFill>
                  <a:schemeClr val="accent1"/>
                </a:solidFill>
                <a:latin typeface="Josefin Sans SemiBold"/>
              </a:rPr>
              <a:t>Migration</a:t>
            </a:r>
            <a:r>
              <a:rPr lang="pt-PT" sz="1600">
                <a:solidFill>
                  <a:schemeClr val="accent1"/>
                </a:solidFill>
                <a:latin typeface="Josefin Sans SemiBold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Josefin Sans SemiBold"/>
              </a:rPr>
              <a:t>Test</a:t>
            </a:r>
            <a:endParaRPr lang="pt-PT" sz="1600">
              <a:solidFill>
                <a:schemeClr val="accent1"/>
              </a:solidFill>
              <a:latin typeface="Josefin Sans SemiBold"/>
            </a:endParaRPr>
          </a:p>
        </p:txBody>
      </p:sp>
      <p:grpSp>
        <p:nvGrpSpPr>
          <p:cNvPr id="6" name="Google Shape;821;p63">
            <a:extLst>
              <a:ext uri="{FF2B5EF4-FFF2-40B4-BE49-F238E27FC236}">
                <a16:creationId xmlns:a16="http://schemas.microsoft.com/office/drawing/2014/main" id="{01E36430-BEA3-F590-26FC-637534C5640B}"/>
              </a:ext>
            </a:extLst>
          </p:cNvPr>
          <p:cNvGrpSpPr/>
          <p:nvPr/>
        </p:nvGrpSpPr>
        <p:grpSpPr>
          <a:xfrm>
            <a:off x="5636383" y="815309"/>
            <a:ext cx="370930" cy="370549"/>
            <a:chOff x="2497275" y="2744159"/>
            <a:chExt cx="370930" cy="370549"/>
          </a:xfrm>
        </p:grpSpPr>
        <p:sp>
          <p:nvSpPr>
            <p:cNvPr id="7" name="Google Shape;822;p63">
              <a:extLst>
                <a:ext uri="{FF2B5EF4-FFF2-40B4-BE49-F238E27FC236}">
                  <a16:creationId xmlns:a16="http://schemas.microsoft.com/office/drawing/2014/main" id="{DE393C41-A4CC-A967-E88F-DA81A135F609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3;p63">
              <a:extLst>
                <a:ext uri="{FF2B5EF4-FFF2-40B4-BE49-F238E27FC236}">
                  <a16:creationId xmlns:a16="http://schemas.microsoft.com/office/drawing/2014/main" id="{F23BF9C3-06A9-4BF7-CEF1-2D926DED67DA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4;p63">
              <a:extLst>
                <a:ext uri="{FF2B5EF4-FFF2-40B4-BE49-F238E27FC236}">
                  <a16:creationId xmlns:a16="http://schemas.microsoft.com/office/drawing/2014/main" id="{EFFF49B9-7216-0474-38B4-656D9A4B82A5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5;p63">
              <a:extLst>
                <a:ext uri="{FF2B5EF4-FFF2-40B4-BE49-F238E27FC236}">
                  <a16:creationId xmlns:a16="http://schemas.microsoft.com/office/drawing/2014/main" id="{C4A5C924-926C-CDF6-5C1B-843279BCB008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6;p63">
              <a:extLst>
                <a:ext uri="{FF2B5EF4-FFF2-40B4-BE49-F238E27FC236}">
                  <a16:creationId xmlns:a16="http://schemas.microsoft.com/office/drawing/2014/main" id="{3BBE6C2D-DA8E-45D1-6F17-0FC89977FE5A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7;p63">
              <a:extLst>
                <a:ext uri="{FF2B5EF4-FFF2-40B4-BE49-F238E27FC236}">
                  <a16:creationId xmlns:a16="http://schemas.microsoft.com/office/drawing/2014/main" id="{F5BBD4F8-49E8-5E00-A575-09EE566746C0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33;p63">
            <a:extLst>
              <a:ext uri="{FF2B5EF4-FFF2-40B4-BE49-F238E27FC236}">
                <a16:creationId xmlns:a16="http://schemas.microsoft.com/office/drawing/2014/main" id="{F2402B30-1D75-5D6C-AC0C-F39E3FA921E8}"/>
              </a:ext>
            </a:extLst>
          </p:cNvPr>
          <p:cNvGrpSpPr/>
          <p:nvPr/>
        </p:nvGrpSpPr>
        <p:grpSpPr>
          <a:xfrm>
            <a:off x="5731299" y="2850670"/>
            <a:ext cx="267574" cy="329415"/>
            <a:chOff x="3584201" y="4294996"/>
            <a:chExt cx="267574" cy="329415"/>
          </a:xfrm>
        </p:grpSpPr>
        <p:sp>
          <p:nvSpPr>
            <p:cNvPr id="14" name="Google Shape;834;p63">
              <a:extLst>
                <a:ext uri="{FF2B5EF4-FFF2-40B4-BE49-F238E27FC236}">
                  <a16:creationId xmlns:a16="http://schemas.microsoft.com/office/drawing/2014/main" id="{773F2E4A-8E37-2A09-9503-016D815DB6AB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5;p63">
              <a:extLst>
                <a:ext uri="{FF2B5EF4-FFF2-40B4-BE49-F238E27FC236}">
                  <a16:creationId xmlns:a16="http://schemas.microsoft.com/office/drawing/2014/main" id="{6EFF21F8-2102-6D06-3340-DAAAA1F9BDF0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6;p63">
              <a:extLst>
                <a:ext uri="{FF2B5EF4-FFF2-40B4-BE49-F238E27FC236}">
                  <a16:creationId xmlns:a16="http://schemas.microsoft.com/office/drawing/2014/main" id="{BCC8CCD6-944B-8386-D03C-BB9A4842E764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7;p63">
              <a:extLst>
                <a:ext uri="{FF2B5EF4-FFF2-40B4-BE49-F238E27FC236}">
                  <a16:creationId xmlns:a16="http://schemas.microsoft.com/office/drawing/2014/main" id="{F0DB8596-1AA8-A92E-7750-A6B33D938816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838;p63">
            <a:extLst>
              <a:ext uri="{FF2B5EF4-FFF2-40B4-BE49-F238E27FC236}">
                <a16:creationId xmlns:a16="http://schemas.microsoft.com/office/drawing/2014/main" id="{6C5F6E82-3CAF-D568-CA88-0AAC634CE1BD}"/>
              </a:ext>
            </a:extLst>
          </p:cNvPr>
          <p:cNvCxnSpPr/>
          <p:nvPr/>
        </p:nvCxnSpPr>
        <p:spPr>
          <a:xfrm>
            <a:off x="6172370" y="801000"/>
            <a:ext cx="0" cy="962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39;p63">
            <a:extLst>
              <a:ext uri="{FF2B5EF4-FFF2-40B4-BE49-F238E27FC236}">
                <a16:creationId xmlns:a16="http://schemas.microsoft.com/office/drawing/2014/main" id="{7D962412-7C25-15D0-784B-175FFE5F0E77}"/>
              </a:ext>
            </a:extLst>
          </p:cNvPr>
          <p:cNvCxnSpPr/>
          <p:nvPr/>
        </p:nvCxnSpPr>
        <p:spPr>
          <a:xfrm>
            <a:off x="6164311" y="2795224"/>
            <a:ext cx="0" cy="962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94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lvl="0"/>
            <a:r>
              <a:rPr lang="pt-PT" err="1"/>
              <a:t>Tests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Results</a:t>
            </a:r>
            <a:endParaRPr lang="pt-PT"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Latency Test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AB1AA4-348C-8F7E-B44C-F6824F11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409334"/>
              </p:ext>
            </p:extLst>
          </p:nvPr>
        </p:nvGraphicFramePr>
        <p:xfrm>
          <a:off x="3462697" y="1147859"/>
          <a:ext cx="5384413" cy="1198880"/>
        </p:xfrm>
        <a:graphic>
          <a:graphicData uri="http://schemas.openxmlformats.org/drawingml/2006/table">
            <a:tbl>
              <a:tblPr firstRow="1" bandRow="1">
                <a:tableStyleId>{51D90E23-E9CC-4B75-9B50-E276B1678909}</a:tableStyleId>
              </a:tblPr>
              <a:tblGrid>
                <a:gridCol w="1764258">
                  <a:extLst>
                    <a:ext uri="{9D8B030D-6E8A-4147-A177-3AD203B41FA5}">
                      <a16:colId xmlns:a16="http://schemas.microsoft.com/office/drawing/2014/main" val="1598958517"/>
                    </a:ext>
                  </a:extLst>
                </a:gridCol>
                <a:gridCol w="1985177">
                  <a:extLst>
                    <a:ext uri="{9D8B030D-6E8A-4147-A177-3AD203B41FA5}">
                      <a16:colId xmlns:a16="http://schemas.microsoft.com/office/drawing/2014/main" val="2113559218"/>
                    </a:ext>
                  </a:extLst>
                </a:gridCol>
                <a:gridCol w="1634978">
                  <a:extLst>
                    <a:ext uri="{9D8B030D-6E8A-4147-A177-3AD203B41FA5}">
                      <a16:colId xmlns:a16="http://schemas.microsoft.com/office/drawing/2014/main" val="2852438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Josefin Sans"/>
                        </a:rPr>
                        <a:t>DTs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sym typeface="Josefin Sans"/>
                        </a:rPr>
                        <a:t> in different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sym typeface="Josefin Sans"/>
                        </a:rPr>
                        <a:t>DTs in same Clusters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25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Average Time (</a:t>
                      </a:r>
                      <a:r>
                        <a:rPr lang="en-GB" sz="1200" b="0" i="0" u="none" strike="noStrike" cap="none" err="1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ms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ea typeface="Arial"/>
                          <a:cs typeface="Arial"/>
                          <a:sym typeface="Arial"/>
                        </a:rPr>
                        <a:t>0.3779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sym typeface="Josefi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ea typeface="Arial"/>
                          <a:cs typeface="Arial"/>
                          <a:sym typeface="Arial"/>
                        </a:rPr>
                        <a:t>0.1202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sym typeface="Josefin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5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Standard Deviation (</a:t>
                      </a:r>
                      <a:r>
                        <a:rPr lang="en-GB" sz="1200" b="0" i="0" u="none" strike="noStrike" cap="none" err="1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ms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ea typeface="Arial"/>
                          <a:cs typeface="Arial"/>
                          <a:sym typeface="Arial"/>
                        </a:rPr>
                        <a:t>0.008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sym typeface="Josefi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ea typeface="Arial"/>
                          <a:cs typeface="Arial"/>
                          <a:sym typeface="Arial"/>
                        </a:rPr>
                        <a:t>0.036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sym typeface="Josefin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37111"/>
                  </a:ext>
                </a:extLst>
              </a:tr>
            </a:tbl>
          </a:graphicData>
        </a:graphic>
      </p:graphicFrame>
      <p:pic>
        <p:nvPicPr>
          <p:cNvPr id="4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C144C6CC-9F37-9FC5-B927-BCBC4887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5" y="2670304"/>
            <a:ext cx="1996671" cy="1996671"/>
          </a:xfrm>
          <a:prstGeom prst="rect">
            <a:avLst/>
          </a:prstGeom>
          <a:effectLst/>
        </p:spPr>
      </p:pic>
      <p:pic>
        <p:nvPicPr>
          <p:cNvPr id="5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6CD9935B-C382-467A-86E0-4AA377CC52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62" y="2670304"/>
            <a:ext cx="1996671" cy="1996671"/>
          </a:xfrm>
          <a:prstGeom prst="rect">
            <a:avLst/>
          </a:prstGeom>
          <a:effectLst/>
        </p:spPr>
      </p:pic>
      <p:pic>
        <p:nvPicPr>
          <p:cNvPr id="6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798C0F04-0097-EE26-4473-B4C0E661AC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03" y="2670303"/>
            <a:ext cx="1996672" cy="1996672"/>
          </a:xfrm>
          <a:prstGeom prst="rect">
            <a:avLst/>
          </a:prstGeom>
          <a:effectLst/>
        </p:spPr>
      </p:pic>
      <p:cxnSp>
        <p:nvCxnSpPr>
          <p:cNvPr id="7" name="Conexão reta unidirecional 11">
            <a:extLst>
              <a:ext uri="{FF2B5EF4-FFF2-40B4-BE49-F238E27FC236}">
                <a16:creationId xmlns:a16="http://schemas.microsoft.com/office/drawing/2014/main" id="{70EE3DCA-1B18-BFBD-FC64-89A7AF669D6E}"/>
              </a:ext>
            </a:extLst>
          </p:cNvPr>
          <p:cNvCxnSpPr>
            <a:cxnSpLocks/>
          </p:cNvCxnSpPr>
          <p:nvPr/>
        </p:nvCxnSpPr>
        <p:spPr>
          <a:xfrm>
            <a:off x="1824106" y="3482995"/>
            <a:ext cx="759237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Imagem 6" descr="Uma imagem com Gráficos, clipart, Autocolante para automóvel, design&#10;&#10;Descrição gerada automaticamente">
            <a:extLst>
              <a:ext uri="{FF2B5EF4-FFF2-40B4-BE49-F238E27FC236}">
                <a16:creationId xmlns:a16="http://schemas.microsoft.com/office/drawing/2014/main" id="{1CD7A8ED-6823-1443-03EB-878DF6364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0939" y="3668639"/>
            <a:ext cx="539933" cy="539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7" descr="Uma imagem com clipart, Gráficos, desenho, Autocolante para automóvel&#10;&#10;Descrição gerada automaticamente">
            <a:extLst>
              <a:ext uri="{FF2B5EF4-FFF2-40B4-BE49-F238E27FC236}">
                <a16:creationId xmlns:a16="http://schemas.microsoft.com/office/drawing/2014/main" id="{564C3FB2-5202-1043-12E0-07A1E29B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85" y="3668639"/>
            <a:ext cx="494836" cy="49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6" descr="Uma imagem com Gráficos, clipart, Autocolante para automóvel, design&#10;&#10;Descrição gerada automaticamente">
            <a:extLst>
              <a:ext uri="{FF2B5EF4-FFF2-40B4-BE49-F238E27FC236}">
                <a16:creationId xmlns:a16="http://schemas.microsoft.com/office/drawing/2014/main" id="{773AB670-4F06-73F8-AE20-4F3CA0E86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026" y="3487074"/>
            <a:ext cx="539933" cy="539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7" descr="Uma imagem com clipart, Gráficos, desenho, Autocolante para automóvel&#10;&#10;Descrição gerada automaticamente">
            <a:extLst>
              <a:ext uri="{FF2B5EF4-FFF2-40B4-BE49-F238E27FC236}">
                <a16:creationId xmlns:a16="http://schemas.microsoft.com/office/drawing/2014/main" id="{7B589EE3-4304-9D26-E140-2A5264CDE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67" y="3554455"/>
            <a:ext cx="494836" cy="49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Conexão reta unidirecional 11">
            <a:extLst>
              <a:ext uri="{FF2B5EF4-FFF2-40B4-BE49-F238E27FC236}">
                <a16:creationId xmlns:a16="http://schemas.microsoft.com/office/drawing/2014/main" id="{11CDB03D-19C8-6074-BD0A-8EDFCADCB46E}"/>
              </a:ext>
            </a:extLst>
          </p:cNvPr>
          <p:cNvCxnSpPr>
            <a:cxnSpLocks/>
          </p:cNvCxnSpPr>
          <p:nvPr/>
        </p:nvCxnSpPr>
        <p:spPr>
          <a:xfrm flipV="1">
            <a:off x="7745626" y="3830624"/>
            <a:ext cx="506626" cy="9287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aixaDeTexto 13">
            <a:extLst>
              <a:ext uri="{FF2B5EF4-FFF2-40B4-BE49-F238E27FC236}">
                <a16:creationId xmlns:a16="http://schemas.microsoft.com/office/drawing/2014/main" id="{9674BA78-6F78-7F69-453E-8973C49083A0}"/>
              </a:ext>
            </a:extLst>
          </p:cNvPr>
          <p:cNvSpPr txBox="1"/>
          <p:nvPr/>
        </p:nvSpPr>
        <p:spPr>
          <a:xfrm>
            <a:off x="333813" y="4010260"/>
            <a:ext cx="114346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 #1</a:t>
            </a:r>
          </a:p>
        </p:txBody>
      </p:sp>
      <p:sp>
        <p:nvSpPr>
          <p:cNvPr id="17" name="CaixaDeTexto 13">
            <a:extLst>
              <a:ext uri="{FF2B5EF4-FFF2-40B4-BE49-F238E27FC236}">
                <a16:creationId xmlns:a16="http://schemas.microsoft.com/office/drawing/2014/main" id="{52C31058-4C5E-FDDB-1340-FB196BE8070A}"/>
              </a:ext>
            </a:extLst>
          </p:cNvPr>
          <p:cNvSpPr txBox="1"/>
          <p:nvPr/>
        </p:nvSpPr>
        <p:spPr>
          <a:xfrm>
            <a:off x="3286011" y="4010260"/>
            <a:ext cx="114346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 #2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1B450-B13F-0DBE-E8D6-CE2C568E14E2}"/>
              </a:ext>
            </a:extLst>
          </p:cNvPr>
          <p:cNvSpPr txBox="1"/>
          <p:nvPr/>
        </p:nvSpPr>
        <p:spPr>
          <a:xfrm>
            <a:off x="3582994" y="2389181"/>
            <a:ext cx="405313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dk1"/>
                </a:solidFill>
                <a:latin typeface="Josefin Sans"/>
              </a:rPr>
              <a:t>* Data based in the execution of 10 batches of 10 pings</a:t>
            </a:r>
          </a:p>
        </p:txBody>
      </p:sp>
    </p:spTree>
    <p:extLst>
      <p:ext uri="{BB962C8B-B14F-4D97-AF65-F5344CB8AC3E}">
        <p14:creationId xmlns:p14="http://schemas.microsoft.com/office/powerpoint/2010/main" val="309869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lvl="0"/>
            <a:r>
              <a:rPr lang="pt-PT" err="1"/>
              <a:t>Tests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Results</a:t>
            </a:r>
            <a:endParaRPr lang="pt-PT"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err="1">
                <a:solidFill>
                  <a:schemeClr val="accent5"/>
                </a:solidFill>
              </a:rPr>
              <a:t>Migration</a:t>
            </a:r>
            <a:r>
              <a:rPr lang="pt-PT">
                <a:solidFill>
                  <a:schemeClr val="accent5"/>
                </a:solidFill>
              </a:rPr>
              <a:t> </a:t>
            </a:r>
            <a:r>
              <a:rPr lang="pt-PT" err="1">
                <a:solidFill>
                  <a:schemeClr val="accent5"/>
                </a:solidFill>
              </a:rPr>
              <a:t>Test</a:t>
            </a:r>
            <a:endParaRPr lang="pt-PT">
              <a:solidFill>
                <a:schemeClr val="accent5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AB1AA4-348C-8F7E-B44C-F6824F11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39912"/>
              </p:ext>
            </p:extLst>
          </p:nvPr>
        </p:nvGraphicFramePr>
        <p:xfrm>
          <a:off x="3853299" y="947279"/>
          <a:ext cx="4493880" cy="1112514"/>
        </p:xfrm>
        <a:graphic>
          <a:graphicData uri="http://schemas.openxmlformats.org/drawingml/2006/table">
            <a:tbl>
              <a:tblPr firstRow="1" bandRow="1">
                <a:tableStyleId>{51D90E23-E9CC-4B75-9B50-E276B1678909}</a:tableStyleId>
              </a:tblPr>
              <a:tblGrid>
                <a:gridCol w="1779520">
                  <a:extLst>
                    <a:ext uri="{9D8B030D-6E8A-4147-A177-3AD203B41FA5}">
                      <a16:colId xmlns:a16="http://schemas.microsoft.com/office/drawing/2014/main" val="1598958517"/>
                    </a:ext>
                  </a:extLst>
                </a:gridCol>
                <a:gridCol w="1030660">
                  <a:extLst>
                    <a:ext uri="{9D8B030D-6E8A-4147-A177-3AD203B41FA5}">
                      <a16:colId xmlns:a16="http://schemas.microsoft.com/office/drawing/2014/main" val="2113559218"/>
                    </a:ext>
                  </a:extLst>
                </a:gridCol>
                <a:gridCol w="1683700">
                  <a:extLst>
                    <a:ext uri="{9D8B030D-6E8A-4147-A177-3AD203B41FA5}">
                      <a16:colId xmlns:a16="http://schemas.microsoft.com/office/drawing/2014/main" val="3896989852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Josefin Sans"/>
                        </a:rPr>
                        <a:t>DT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sym typeface="Josefin Sans"/>
                        </a:rPr>
                        <a:t> Creation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</a:rPr>
                        <a:t>Migration Conclusion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25303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Average Time (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</a:rPr>
                        <a:t>s</a:t>
                      </a: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</a:rPr>
                        <a:t> 33.09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cs typeface="Arial"/>
                        <a:sym typeface="Josefi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</a:rPr>
                        <a:t>49.74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cs typeface="Arial"/>
                        <a:sym typeface="Josefin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58747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>
                          <a:solidFill>
                            <a:schemeClr val="dk1"/>
                          </a:solidFill>
                          <a:latin typeface="Josefin Sans"/>
                        </a:rPr>
                        <a:t>Standard Deviation (s)</a:t>
                      </a:r>
                      <a:endParaRPr lang="en-GB" sz="1200" b="0" i="0" u="none" strike="noStrike" cap="none" noProof="0">
                        <a:solidFill>
                          <a:srgbClr val="000000"/>
                        </a:solidFill>
                        <a:latin typeface="Josefi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</a:rPr>
                        <a:t>1.90</a:t>
                      </a:r>
                      <a:endParaRPr lang="pt-PT" sz="1200" b="0" i="0" u="none" strike="noStrike" cap="none">
                        <a:solidFill>
                          <a:schemeClr val="dk1"/>
                        </a:solidFill>
                        <a:latin typeface="Josefin Sans"/>
                        <a:cs typeface="Arial"/>
                        <a:sym typeface="Josefi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i="0" u="none" strike="noStrike" cap="none">
                          <a:solidFill>
                            <a:schemeClr val="dk1"/>
                          </a:solidFill>
                          <a:latin typeface="Josefin Sans"/>
                          <a:cs typeface="Arial"/>
                        </a:rPr>
                        <a:t>2.80</a:t>
                      </a:r>
                      <a:endParaRPr lang="en-GB" sz="1200" b="0" i="0" u="none" strike="noStrike" cap="none">
                        <a:solidFill>
                          <a:schemeClr val="dk1"/>
                        </a:solidFill>
                        <a:latin typeface="Josefin Sans"/>
                        <a:cs typeface="Arial"/>
                        <a:sym typeface="Josefin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439681"/>
                  </a:ext>
                </a:extLst>
              </a:tr>
            </a:tbl>
          </a:graphicData>
        </a:graphic>
      </p:graphicFrame>
      <p:pic>
        <p:nvPicPr>
          <p:cNvPr id="4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C144C6CC-9F37-9FC5-B927-BCBC4887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5" y="2571750"/>
            <a:ext cx="1996671" cy="1996671"/>
          </a:xfrm>
          <a:prstGeom prst="rect">
            <a:avLst/>
          </a:prstGeom>
          <a:effectLst/>
        </p:spPr>
      </p:pic>
      <p:pic>
        <p:nvPicPr>
          <p:cNvPr id="5" name="Imagem 5" descr="Uma imagem com Gráficos, criatividade&#10;&#10;Descrição gerada automaticamente">
            <a:extLst>
              <a:ext uri="{FF2B5EF4-FFF2-40B4-BE49-F238E27FC236}">
                <a16:creationId xmlns:a16="http://schemas.microsoft.com/office/drawing/2014/main" id="{6CD9935B-C382-467A-86E0-4AA377CC52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13" y="2564159"/>
            <a:ext cx="1996671" cy="1996671"/>
          </a:xfrm>
          <a:prstGeom prst="rect">
            <a:avLst/>
          </a:prstGeom>
          <a:effectLst/>
        </p:spPr>
      </p:pic>
      <p:cxnSp>
        <p:nvCxnSpPr>
          <p:cNvPr id="7" name="Conexão reta unidirecional 11">
            <a:extLst>
              <a:ext uri="{FF2B5EF4-FFF2-40B4-BE49-F238E27FC236}">
                <a16:creationId xmlns:a16="http://schemas.microsoft.com/office/drawing/2014/main" id="{70EE3DCA-1B18-BFBD-FC64-89A7AF669D6E}"/>
              </a:ext>
            </a:extLst>
          </p:cNvPr>
          <p:cNvCxnSpPr>
            <a:cxnSpLocks/>
          </p:cNvCxnSpPr>
          <p:nvPr/>
        </p:nvCxnSpPr>
        <p:spPr>
          <a:xfrm>
            <a:off x="3750634" y="3944854"/>
            <a:ext cx="1156227" cy="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Imagem 6" descr="Uma imagem com Gráficos, clipart, Autocolante para automóvel, design&#10;&#10;Descrição gerada automaticamente">
            <a:extLst>
              <a:ext uri="{FF2B5EF4-FFF2-40B4-BE49-F238E27FC236}">
                <a16:creationId xmlns:a16="http://schemas.microsoft.com/office/drawing/2014/main" id="{773AB670-4F06-73F8-AE20-4F3CA0E86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7726" y="3388520"/>
            <a:ext cx="539933" cy="539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3">
            <a:extLst>
              <a:ext uri="{FF2B5EF4-FFF2-40B4-BE49-F238E27FC236}">
                <a16:creationId xmlns:a16="http://schemas.microsoft.com/office/drawing/2014/main" id="{9674BA78-6F78-7F69-453E-8973C49083A0}"/>
              </a:ext>
            </a:extLst>
          </p:cNvPr>
          <p:cNvSpPr txBox="1"/>
          <p:nvPr/>
        </p:nvSpPr>
        <p:spPr>
          <a:xfrm>
            <a:off x="1743513" y="3911706"/>
            <a:ext cx="114346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 #1</a:t>
            </a:r>
          </a:p>
        </p:txBody>
      </p:sp>
      <p:sp>
        <p:nvSpPr>
          <p:cNvPr id="17" name="CaixaDeTexto 13">
            <a:extLst>
              <a:ext uri="{FF2B5EF4-FFF2-40B4-BE49-F238E27FC236}">
                <a16:creationId xmlns:a16="http://schemas.microsoft.com/office/drawing/2014/main" id="{52C31058-4C5E-FDDB-1340-FB196BE8070A}"/>
              </a:ext>
            </a:extLst>
          </p:cNvPr>
          <p:cNvSpPr txBox="1"/>
          <p:nvPr/>
        </p:nvSpPr>
        <p:spPr>
          <a:xfrm>
            <a:off x="5861218" y="3904115"/>
            <a:ext cx="114346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6F779-C850-0EEB-B303-624FAABBEC5B}"/>
              </a:ext>
            </a:extLst>
          </p:cNvPr>
          <p:cNvSpPr txBox="1"/>
          <p:nvPr/>
        </p:nvSpPr>
        <p:spPr>
          <a:xfrm>
            <a:off x="3784855" y="2171539"/>
            <a:ext cx="405313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dk1"/>
                </a:solidFill>
                <a:latin typeface="Josefin Sans"/>
              </a:rPr>
              <a:t>* Data based in the execution of </a:t>
            </a:r>
            <a:r>
              <a:rPr lang="en-GB" sz="1200">
                <a:latin typeface="Josefin Sans"/>
              </a:rPr>
              <a:t>1012 </a:t>
            </a:r>
            <a:r>
              <a:rPr lang="en-GB" sz="1200">
                <a:solidFill>
                  <a:schemeClr val="dk1"/>
                </a:solidFill>
                <a:latin typeface="Josefin Sans"/>
              </a:rPr>
              <a:t>measurements</a:t>
            </a:r>
          </a:p>
        </p:txBody>
      </p:sp>
      <p:pic>
        <p:nvPicPr>
          <p:cNvPr id="18" name="Imagem 6" descr="Uma imagem com Gráficos, clipart, Autocolante para automóvel, design&#10;&#10;Descrição gerada automaticamente">
            <a:extLst>
              <a:ext uri="{FF2B5EF4-FFF2-40B4-BE49-F238E27FC236}">
                <a16:creationId xmlns:a16="http://schemas.microsoft.com/office/drawing/2014/main" id="{4778844B-5B4D-D96D-BDE6-EBAD29C06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9137" y="3300118"/>
            <a:ext cx="539933" cy="539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>
            <a:spLocks noGrp="1"/>
          </p:cNvSpPr>
          <p:nvPr>
            <p:ph type="title" idx="2"/>
          </p:nvPr>
        </p:nvSpPr>
        <p:spPr>
          <a:xfrm>
            <a:off x="680424" y="3548763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680423" y="4038900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34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>
            <a:spLocks noGrp="1"/>
          </p:cNvSpPr>
          <p:nvPr>
            <p:ph type="title" idx="2"/>
          </p:nvPr>
        </p:nvSpPr>
        <p:spPr>
          <a:xfrm>
            <a:off x="680424" y="3548763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680423" y="4038900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" name="Google Shape;811;p63">
            <a:extLst>
              <a:ext uri="{FF2B5EF4-FFF2-40B4-BE49-F238E27FC236}">
                <a16:creationId xmlns:a16="http://schemas.microsoft.com/office/drawing/2014/main" id="{DD5309EF-55C0-FEA5-8FB7-AFCCFB63C3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0577" y="978687"/>
            <a:ext cx="5710776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err="1"/>
              <a:t>Developed</a:t>
            </a:r>
            <a:r>
              <a:rPr lang="pt-PT" sz="1400"/>
              <a:t> a CNF </a:t>
            </a:r>
            <a:r>
              <a:rPr lang="pt-PT" sz="1400" err="1"/>
              <a:t>that</a:t>
            </a:r>
            <a:r>
              <a:rPr lang="pt-PT" sz="1400"/>
              <a:t> </a:t>
            </a:r>
            <a:r>
              <a:rPr lang="pt-PT" sz="1400" err="1"/>
              <a:t>encapsulates</a:t>
            </a:r>
            <a:r>
              <a:rPr lang="pt-PT" sz="1400"/>
              <a:t> a Digital </a:t>
            </a:r>
            <a:r>
              <a:rPr lang="pt-PT" sz="1400" err="1"/>
              <a:t>Twin</a:t>
            </a:r>
            <a:endParaRPr lang="pt-PT" sz="1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err="1"/>
              <a:t>Implemented</a:t>
            </a:r>
            <a:r>
              <a:rPr lang="pt-PT" sz="1400"/>
              <a:t> </a:t>
            </a:r>
            <a:r>
              <a:rPr lang="pt-PT" sz="1400" err="1"/>
              <a:t>migration</a:t>
            </a:r>
            <a:r>
              <a:rPr lang="pt-PT" sz="1400"/>
              <a:t> </a:t>
            </a:r>
            <a:r>
              <a:rPr lang="pt-PT" sz="1400" err="1"/>
              <a:t>mechanisms</a:t>
            </a:r>
            <a:endParaRPr lang="pt-PT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t-PT" sz="1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err="1"/>
              <a:t>Overcame</a:t>
            </a:r>
            <a:r>
              <a:rPr lang="pt-PT" sz="1400"/>
              <a:t> </a:t>
            </a:r>
            <a:r>
              <a:rPr lang="pt-PT" sz="1400" err="1"/>
              <a:t>challenges</a:t>
            </a:r>
            <a:r>
              <a:rPr lang="pt-PT" sz="1400"/>
              <a:t> </a:t>
            </a:r>
            <a:r>
              <a:rPr lang="pt-PT" sz="1400" err="1"/>
              <a:t>associated</a:t>
            </a:r>
            <a:r>
              <a:rPr lang="pt-PT" sz="1400"/>
              <a:t> </a:t>
            </a:r>
            <a:r>
              <a:rPr lang="pt-PT" sz="1400" err="1"/>
              <a:t>with</a:t>
            </a:r>
            <a:r>
              <a:rPr lang="pt-PT" sz="1400"/>
              <a:t> </a:t>
            </a:r>
            <a:r>
              <a:rPr lang="pt-PT" sz="1400" err="1"/>
              <a:t>new</a:t>
            </a:r>
            <a:r>
              <a:rPr lang="pt-PT" sz="1400"/>
              <a:t> </a:t>
            </a:r>
            <a:r>
              <a:rPr lang="pt-PT" sz="1400" err="1"/>
              <a:t>technologies</a:t>
            </a:r>
            <a:r>
              <a:rPr lang="pt-PT" sz="1400"/>
              <a:t> </a:t>
            </a:r>
            <a:r>
              <a:rPr lang="pt-PT" sz="1400" err="1"/>
              <a:t>and</a:t>
            </a:r>
            <a:r>
              <a:rPr lang="pt-PT" sz="1400"/>
              <a:t> </a:t>
            </a:r>
            <a:r>
              <a:rPr lang="pt-PT" sz="1400" err="1"/>
              <a:t>lack</a:t>
            </a:r>
            <a:r>
              <a:rPr lang="pt-PT" sz="1400"/>
              <a:t> </a:t>
            </a:r>
            <a:r>
              <a:rPr lang="pt-PT" sz="1400" err="1"/>
              <a:t>of</a:t>
            </a:r>
            <a:r>
              <a:rPr lang="pt-PT" sz="1400"/>
              <a:t> </a:t>
            </a:r>
            <a:r>
              <a:rPr lang="pt-PT" sz="1400" err="1"/>
              <a:t>documentation</a:t>
            </a:r>
            <a:r>
              <a:rPr lang="pt-PT" sz="1400"/>
              <a:t>, </a:t>
            </a:r>
            <a:r>
              <a:rPr lang="pt-PT" sz="1400" err="1"/>
              <a:t>such</a:t>
            </a:r>
            <a:r>
              <a:rPr lang="pt-PT" sz="1400"/>
              <a:t> as </a:t>
            </a:r>
            <a:r>
              <a:rPr lang="pt-PT" sz="1400" err="1"/>
              <a:t>OSM’s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18972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 idx="6"/>
          </p:nvPr>
        </p:nvSpPr>
        <p:spPr>
          <a:xfrm>
            <a:off x="100396" y="722850"/>
            <a:ext cx="4824196" cy="1394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 appreciate your attention</a:t>
            </a:r>
            <a:r>
              <a:rPr lang="en"/>
              <a:t>!</a:t>
            </a:r>
            <a:endParaRPr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1"/>
          </p:nvPr>
        </p:nvSpPr>
        <p:spPr>
          <a:xfrm>
            <a:off x="767094" y="2137397"/>
            <a:ext cx="3490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For more info about this project, check out our website.</a:t>
            </a:r>
            <a:endParaRPr lang="en"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</a:rPr>
              <a:t>https://vvcu-as-cnf.github.io/website/</a:t>
            </a:r>
            <a:endParaRPr sz="1200"/>
          </a:p>
        </p:txBody>
      </p:sp>
      <p:sp>
        <p:nvSpPr>
          <p:cNvPr id="519" name="Google Shape;519;p52"/>
          <p:cNvSpPr/>
          <p:nvPr/>
        </p:nvSpPr>
        <p:spPr>
          <a:xfrm>
            <a:off x="0" y="44550"/>
            <a:ext cx="7914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80EE79-7665-7592-8F9D-3C0F2F03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19" y="3160251"/>
            <a:ext cx="1421549" cy="142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ar on a cloud&#10;&#10;Description automatically generated with medium confidence">
            <a:extLst>
              <a:ext uri="{FF2B5EF4-FFF2-40B4-BE49-F238E27FC236}">
                <a16:creationId xmlns:a16="http://schemas.microsoft.com/office/drawing/2014/main" id="{C7A0677D-350E-045C-AE51-ADED2C69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408" y="-274701"/>
            <a:ext cx="4824196" cy="4824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10" name="prom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C338E1-9DEC-7B30-CDB0-78901A5FF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7840" y="1118514"/>
            <a:ext cx="560832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pic>
        <p:nvPicPr>
          <p:cNvPr id="3" name="Picture 2" descr="A picture containing vehicle, land vehicle, wheel, car&#10;&#10;Description automatically generated">
            <a:extLst>
              <a:ext uri="{FF2B5EF4-FFF2-40B4-BE49-F238E27FC236}">
                <a16:creationId xmlns:a16="http://schemas.microsoft.com/office/drawing/2014/main" id="{40CC99B0-1CB1-AAC4-B619-BB1CEC7F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20"/>
          <a:stretch/>
        </p:blipFill>
        <p:spPr>
          <a:xfrm>
            <a:off x="1714500" y="2068638"/>
            <a:ext cx="5715000" cy="2227224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33C7991E-CDE9-7AD2-65CA-CA9BBB1FB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72" y="847638"/>
            <a:ext cx="8456255" cy="1209982"/>
          </a:xfrm>
          <a:noFill/>
        </p:spPr>
        <p:txBody>
          <a:bodyPr/>
          <a:lstStyle/>
          <a:p>
            <a:pPr marL="114300" indent="0" algn="ctr">
              <a:buNone/>
            </a:pPr>
            <a:r>
              <a:rPr lang="pt-PT" sz="1800" err="1"/>
              <a:t>Manouvre</a:t>
            </a:r>
            <a:r>
              <a:rPr lang="pt-PT" sz="1800"/>
              <a:t> </a:t>
            </a:r>
            <a:r>
              <a:rPr lang="pt-PT" sz="1800" err="1"/>
              <a:t>coordination</a:t>
            </a:r>
            <a:r>
              <a:rPr lang="pt-PT" sz="1800"/>
              <a:t> </a:t>
            </a:r>
            <a:r>
              <a:rPr lang="pt-PT" sz="1800" err="1"/>
              <a:t>requires</a:t>
            </a:r>
            <a:r>
              <a:rPr lang="pt-PT" sz="1800"/>
              <a:t> a significant </a:t>
            </a:r>
            <a:r>
              <a:rPr lang="pt-PT" sz="1800" err="1"/>
              <a:t>amount</a:t>
            </a:r>
            <a:r>
              <a:rPr lang="pt-PT" sz="1800"/>
              <a:t> </a:t>
            </a:r>
            <a:r>
              <a:rPr lang="pt-PT" sz="1800" err="1"/>
              <a:t>of</a:t>
            </a:r>
            <a:r>
              <a:rPr lang="pt-PT" sz="1800"/>
              <a:t> </a:t>
            </a:r>
            <a:r>
              <a:rPr lang="pt-PT" sz="1800" err="1"/>
              <a:t>message</a:t>
            </a:r>
            <a:r>
              <a:rPr lang="pt-PT" sz="1800"/>
              <a:t> </a:t>
            </a:r>
            <a:r>
              <a:rPr lang="pt-PT" sz="1800" err="1"/>
              <a:t>trading</a:t>
            </a:r>
            <a:r>
              <a:rPr lang="pt-PT" sz="1800"/>
              <a:t>  </a:t>
            </a:r>
            <a:r>
              <a:rPr lang="pt-PT" sz="1800" err="1"/>
              <a:t>which</a:t>
            </a:r>
            <a:r>
              <a:rPr lang="pt-PT" sz="1800"/>
              <a:t> can </a:t>
            </a:r>
            <a:r>
              <a:rPr lang="pt-PT" sz="1800" err="1"/>
              <a:t>overload</a:t>
            </a:r>
            <a:r>
              <a:rPr lang="pt-PT" sz="1800"/>
              <a:t> </a:t>
            </a:r>
            <a:r>
              <a:rPr lang="pt-PT" sz="1800" err="1"/>
              <a:t>the</a:t>
            </a:r>
            <a:r>
              <a:rPr lang="pt-PT" sz="1800"/>
              <a:t> 5G network</a:t>
            </a:r>
          </a:p>
        </p:txBody>
      </p:sp>
    </p:spTree>
    <p:extLst>
      <p:ext uri="{BB962C8B-B14F-4D97-AF65-F5344CB8AC3E}">
        <p14:creationId xmlns:p14="http://schemas.microsoft.com/office/powerpoint/2010/main" val="27816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Foundation</a:t>
            </a: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A4AC1B-1D0E-7C44-6B9A-85F4B7581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25" y="1021698"/>
            <a:ext cx="3856578" cy="1209982"/>
          </a:xfrm>
          <a:noFill/>
        </p:spPr>
        <p:txBody>
          <a:bodyPr/>
          <a:lstStyle/>
          <a:p>
            <a:r>
              <a:rPr lang="pt-PT" sz="1800"/>
              <a:t>Digital Twins</a:t>
            </a:r>
          </a:p>
          <a:p>
            <a:r>
              <a:rPr lang="pt-PT" sz="1800" err="1"/>
              <a:t>Multi-Access</a:t>
            </a:r>
            <a:r>
              <a:rPr lang="pt-PT" sz="1800"/>
              <a:t> </a:t>
            </a:r>
            <a:r>
              <a:rPr lang="pt-PT" sz="1800" err="1"/>
              <a:t>Edge</a:t>
            </a:r>
            <a:r>
              <a:rPr lang="pt-PT" sz="1800"/>
              <a:t> </a:t>
            </a:r>
            <a:r>
              <a:rPr lang="pt-PT" sz="1800" err="1"/>
              <a:t>Computing</a:t>
            </a:r>
            <a:endParaRPr lang="pt-PT" sz="1800"/>
          </a:p>
          <a:p>
            <a:r>
              <a:rPr lang="pt-PT" sz="1800"/>
              <a:t>DT </a:t>
            </a:r>
            <a:r>
              <a:rPr lang="pt-PT" sz="1800" err="1"/>
              <a:t>Migration</a:t>
            </a:r>
            <a:endParaRPr lang="pt-PT" sz="1800"/>
          </a:p>
        </p:txBody>
      </p:sp>
      <p:pic>
        <p:nvPicPr>
          <p:cNvPr id="7" name="Picture 6" descr="A picture containing vehicle, land vehicle, wheel, text&#10;&#10;Description automatically generated">
            <a:extLst>
              <a:ext uri="{FF2B5EF4-FFF2-40B4-BE49-F238E27FC236}">
                <a16:creationId xmlns:a16="http://schemas.microsoft.com/office/drawing/2014/main" id="{F8905352-2F3D-0500-4374-5D8F71DC6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66"/>
          <a:stretch/>
        </p:blipFill>
        <p:spPr>
          <a:xfrm>
            <a:off x="4698025" y="1557908"/>
            <a:ext cx="4072595" cy="1661810"/>
          </a:xfrm>
          <a:prstGeom prst="rect">
            <a:avLst/>
          </a:prstGeom>
        </p:spPr>
      </p:pic>
      <p:pic>
        <p:nvPicPr>
          <p:cNvPr id="9" name="Picture 8" descr="A picture containing vehicle, land vehicle, text, wheel&#10;&#10;Description automatically generated">
            <a:extLst>
              <a:ext uri="{FF2B5EF4-FFF2-40B4-BE49-F238E27FC236}">
                <a16:creationId xmlns:a16="http://schemas.microsoft.com/office/drawing/2014/main" id="{99826BB1-CA5B-E018-7C8A-429BC5CB5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59"/>
          <a:stretch/>
        </p:blipFill>
        <p:spPr>
          <a:xfrm>
            <a:off x="373380" y="2672156"/>
            <a:ext cx="3851461" cy="15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6;p54">
            <a:extLst>
              <a:ext uri="{FF2B5EF4-FFF2-40B4-BE49-F238E27FC236}">
                <a16:creationId xmlns:a16="http://schemas.microsoft.com/office/drawing/2014/main" id="{B178C8A8-E5CA-9436-FDA7-0BA325204AF1}"/>
              </a:ext>
            </a:extLst>
          </p:cNvPr>
          <p:cNvSpPr txBox="1">
            <a:spLocks/>
          </p:cNvSpPr>
          <p:nvPr/>
        </p:nvSpPr>
        <p:spPr>
          <a:xfrm>
            <a:off x="717595" y="2971237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" name="Google Shape;537;p54">
            <a:extLst>
              <a:ext uri="{FF2B5EF4-FFF2-40B4-BE49-F238E27FC236}">
                <a16:creationId xmlns:a16="http://schemas.microsoft.com/office/drawing/2014/main" id="{1970A8B8-B479-0CD1-6B36-8B0901680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594" y="3461374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7E687AD-9F44-4880-4D3A-16691E712F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234675"/>
            <a:ext cx="7722611" cy="3700709"/>
          </a:xfrm>
          <a:prstGeom prst="rect">
            <a:avLst/>
          </a:prstGeom>
        </p:spPr>
      </p:pic>
      <p:pic>
        <p:nvPicPr>
          <p:cNvPr id="6" name="Picture 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0F56D136-896D-F496-23FD-5085782584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76" y="2156345"/>
            <a:ext cx="3207767" cy="1675838"/>
          </a:xfrm>
          <a:prstGeom prst="rect">
            <a:avLst/>
          </a:prstGeom>
        </p:spPr>
      </p:pic>
      <p:pic>
        <p:nvPicPr>
          <p:cNvPr id="8" name="Picture 7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2E2A08B2-F96F-9296-E53B-9FA1FF09DC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08" y="244141"/>
            <a:ext cx="4631772" cy="3536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BE4308-D9D6-90C1-E956-244034DC93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0085" y="1243478"/>
            <a:ext cx="57912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err="1"/>
              <a:t>SysAdmin</a:t>
            </a:r>
            <a:endParaRPr lang="en-GB" sz="600"/>
          </a:p>
        </p:txBody>
      </p:sp>
    </p:spTree>
    <p:extLst>
      <p:ext uri="{BB962C8B-B14F-4D97-AF65-F5344CB8AC3E}">
        <p14:creationId xmlns:p14="http://schemas.microsoft.com/office/powerpoint/2010/main" val="23423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 rot="5400000">
            <a:off x="5420350" y="712350"/>
            <a:ext cx="2544000" cy="361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1"/>
          </p:nvPr>
        </p:nvSpPr>
        <p:spPr>
          <a:xfrm>
            <a:off x="440546" y="1695496"/>
            <a:ext cx="3384000" cy="235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pt-PT" err="1"/>
              <a:t>Started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a Digital </a:t>
            </a:r>
            <a:r>
              <a:rPr lang="pt-PT" err="1"/>
              <a:t>Twin</a:t>
            </a:r>
            <a:r>
              <a:rPr lang="pt-PT"/>
              <a:t> Docker </a:t>
            </a:r>
            <a:r>
              <a:rPr lang="pt-PT" err="1"/>
              <a:t>Image</a:t>
            </a:r>
            <a:endParaRPr lang="pt-PT"/>
          </a:p>
          <a:p>
            <a:pPr marL="285750" indent="-285750">
              <a:buFont typeface="Arial"/>
              <a:buChar char="•"/>
            </a:pPr>
            <a:r>
              <a:rPr lang="pt-PT" err="1"/>
              <a:t>Kubernetes</a:t>
            </a:r>
            <a:r>
              <a:rPr lang="pt-PT"/>
              <a:t> clusters </a:t>
            </a:r>
            <a:r>
              <a:rPr lang="pt-PT" err="1"/>
              <a:t>were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simulate</a:t>
            </a:r>
            <a:r>
              <a:rPr lang="pt-PT"/>
              <a:t> </a:t>
            </a:r>
            <a:r>
              <a:rPr lang="pt-PT" err="1"/>
              <a:t>MECs</a:t>
            </a:r>
          </a:p>
          <a:p>
            <a:pPr marL="285750" indent="-285750">
              <a:buFont typeface="Arial"/>
              <a:buChar char="•"/>
            </a:pPr>
            <a:r>
              <a:rPr lang="pt-PT" err="1"/>
              <a:t>Created</a:t>
            </a:r>
            <a:r>
              <a:rPr lang="pt-PT"/>
              <a:t> </a:t>
            </a:r>
            <a:r>
              <a:rPr lang="pt-PT" err="1"/>
              <a:t>our</a:t>
            </a:r>
            <a:r>
              <a:rPr lang="pt-PT"/>
              <a:t> Digital </a:t>
            </a:r>
            <a:r>
              <a:rPr lang="pt-PT" err="1"/>
              <a:t>Twin</a:t>
            </a:r>
            <a:r>
              <a:rPr lang="pt-PT"/>
              <a:t> </a:t>
            </a:r>
            <a:r>
              <a:rPr lang="pt-PT" err="1"/>
              <a:t>Kubernetes</a:t>
            </a:r>
            <a:r>
              <a:rPr lang="pt-PT"/>
              <a:t> </a:t>
            </a:r>
            <a:r>
              <a:rPr lang="pt-PT" err="1"/>
              <a:t>application</a:t>
            </a:r>
            <a:r>
              <a:rPr lang="pt-PT"/>
              <a:t> as </a:t>
            </a:r>
            <a:r>
              <a:rPr lang="pt-PT" err="1"/>
              <a:t>our</a:t>
            </a:r>
            <a:r>
              <a:rPr lang="pt-PT"/>
              <a:t> CNF</a:t>
            </a:r>
          </a:p>
          <a:p>
            <a:pPr marL="285750" indent="-285750">
              <a:buFont typeface="Arial"/>
              <a:buChar char="•"/>
            </a:pPr>
            <a:endParaRPr lang="pt-PT"/>
          </a:p>
        </p:txBody>
      </p:sp>
      <p:sp>
        <p:nvSpPr>
          <p:cNvPr id="559" name="Google Shape;559;p56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560" name="Google Shape;560;p56"/>
          <p:cNvSpPr txBox="1">
            <a:spLocks noGrp="1"/>
          </p:cNvSpPr>
          <p:nvPr>
            <p:ph type="title" idx="3"/>
          </p:nvPr>
        </p:nvSpPr>
        <p:spPr>
          <a:xfrm>
            <a:off x="154159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" name="Picture 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3F3C5703-1027-B6EC-2AE3-0D861325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66" y="1733831"/>
            <a:ext cx="3207767" cy="16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6443CF-1443-CDB1-8586-18395C7749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234675"/>
            <a:ext cx="7722611" cy="3700709"/>
          </a:xfrm>
          <a:prstGeom prst="rect">
            <a:avLst/>
          </a:prstGeom>
        </p:spPr>
      </p:pic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0C1FFCC8-2F5D-65DA-C2ED-BE845AA75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76" y="2156345"/>
            <a:ext cx="3207767" cy="1675838"/>
          </a:xfrm>
          <a:prstGeom prst="rect">
            <a:avLst/>
          </a:prstGeom>
        </p:spPr>
      </p:pic>
      <p:pic>
        <p:nvPicPr>
          <p:cNvPr id="6" name="Picture 5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35687A62-3AEA-D210-0DE8-941890DC33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08" y="244141"/>
            <a:ext cx="4631772" cy="3536484"/>
          </a:xfrm>
          <a:prstGeom prst="rect">
            <a:avLst/>
          </a:prstGeom>
        </p:spPr>
      </p:pic>
      <p:pic>
        <p:nvPicPr>
          <p:cNvPr id="7" name="Picture 6" descr="A diagram of a company&#10;&#10;Description automatically generated with low confidence">
            <a:extLst>
              <a:ext uri="{FF2B5EF4-FFF2-40B4-BE49-F238E27FC236}">
                <a16:creationId xmlns:a16="http://schemas.microsoft.com/office/drawing/2014/main" id="{5EF12831-8E5C-0F90-6801-690B71F9B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307" y="1023746"/>
            <a:ext cx="3207767" cy="2092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EA14D-CBB3-0526-37E9-1BA55F793A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0085" y="1243478"/>
            <a:ext cx="57912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err="1"/>
              <a:t>SysAdmin</a:t>
            </a:r>
            <a:endParaRPr lang="en-GB" sz="600"/>
          </a:p>
        </p:txBody>
      </p:sp>
    </p:spTree>
    <p:extLst>
      <p:ext uri="{BB962C8B-B14F-4D97-AF65-F5344CB8AC3E}">
        <p14:creationId xmlns:p14="http://schemas.microsoft.com/office/powerpoint/2010/main" val="26730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50">
        <p159:morph option="byObject"/>
      </p:transition>
    </mc:Choice>
    <mc:Fallback xmlns="">
      <p:transition spd="slow" advClick="0" advTm="3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 rot="5400000">
            <a:off x="5420350" y="712350"/>
            <a:ext cx="2544000" cy="361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1"/>
          </p:nvPr>
        </p:nvSpPr>
        <p:spPr>
          <a:xfrm>
            <a:off x="528993" y="1920014"/>
            <a:ext cx="3384000" cy="235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"/>
              <a:t>Needed to manage the lifecycle of our CNFs 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"/>
              <a:t>An Helm Chart was created to encapsulate our CNF</a:t>
            </a:r>
          </a:p>
        </p:txBody>
      </p:sp>
      <p:sp>
        <p:nvSpPr>
          <p:cNvPr id="559" name="Google Shape;559;p56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560" name="Google Shape;560;p56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" name="Picture 5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1BA04E88-714C-702C-3B19-EF6B11EC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28" y="1376795"/>
            <a:ext cx="2988643" cy="22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47A3BD"/>
      </a:accent1>
      <a:accent2>
        <a:srgbClr val="F5F5F5"/>
      </a:accent2>
      <a:accent3>
        <a:srgbClr val="BBBBBB"/>
      </a:accent3>
      <a:accent4>
        <a:srgbClr val="000000"/>
      </a:accent4>
      <a:accent5>
        <a:srgbClr val="47A3BD"/>
      </a:accent5>
      <a:accent6>
        <a:srgbClr val="869FB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Microsoft Office PowerPoint</Application>
  <PresentationFormat>On-screen Show (16:9)</PresentationFormat>
  <Paragraphs>188</Paragraphs>
  <Slides>21</Slides>
  <Notes>21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Macari Company Profile by Slidesgo</vt:lpstr>
      <vt:lpstr>A Virtual Vehicular Communications Unit as a Cloud-Native Network Function</vt:lpstr>
      <vt:lpstr>01</vt:lpstr>
      <vt:lpstr>Context</vt:lpstr>
      <vt:lpstr>Context</vt:lpstr>
      <vt:lpstr>Context</vt:lpstr>
      <vt:lpstr>System Overview</vt:lpstr>
      <vt:lpstr>Digital Twins</vt:lpstr>
      <vt:lpstr>PowerPoint Presentation</vt:lpstr>
      <vt:lpstr>Orchestrator</vt:lpstr>
      <vt:lpstr>PowerPoint Presentation</vt:lpstr>
      <vt:lpstr>Manager</vt:lpstr>
      <vt:lpstr>Manager</vt:lpstr>
      <vt:lpstr>PowerPoint Presentation</vt:lpstr>
      <vt:lpstr>Grafana</vt:lpstr>
      <vt:lpstr>03</vt:lpstr>
      <vt:lpstr>03</vt:lpstr>
      <vt:lpstr>04</vt:lpstr>
      <vt:lpstr>Tests and Results</vt:lpstr>
      <vt:lpstr>Tests and Results</vt:lpstr>
      <vt:lpstr>05</vt:lpstr>
      <vt:lpstr>We appreciate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Virtual Vehicular Communications Unit as a Cloud-Native Network Function</dc:title>
  <cp:lastModifiedBy>Ana Paradinha</cp:lastModifiedBy>
  <cp:revision>2</cp:revision>
  <dcterms:modified xsi:type="dcterms:W3CDTF">2023-06-08T21:33:31Z</dcterms:modified>
</cp:coreProperties>
</file>